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Nunito SemiBold"/>
      <p:regular r:id="rId30"/>
      <p:bold r:id="rId31"/>
      <p:italic r:id="rId32"/>
      <p:boldItalic r:id="rId33"/>
    </p:embeddedFont>
    <p:embeddedFont>
      <p:font typeface="Roboto"/>
      <p:regular r:id="rId34"/>
      <p:bold r:id="rId35"/>
      <p:italic r:id="rId36"/>
      <p:boldItalic r:id="rId37"/>
    </p:embeddedFont>
    <p:embeddedFont>
      <p:font typeface="Nuni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leted user"/>
  <p:cmAuthor clrIdx="1" id="1" initials="" lastIdx="3" name="Linda Ago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980DE4-8EB6-4CD5-882E-21C51A2B6C65}">
  <a:tblStyle styleId="{D2980DE4-8EB6-4CD5-882E-21C51A2B6C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1" Type="http://schemas.openxmlformats.org/officeDocument/2006/relationships/font" Target="fonts/Nuni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5.xml"/><Relationship Id="rId33" Type="http://schemas.openxmlformats.org/officeDocument/2006/relationships/font" Target="fonts/NunitoSemiBold-boldItalic.fntdata"/><Relationship Id="rId10" Type="http://schemas.openxmlformats.org/officeDocument/2006/relationships/slide" Target="slides/slide4.xml"/><Relationship Id="rId32" Type="http://schemas.openxmlformats.org/officeDocument/2006/relationships/font" Target="fonts/NunitoSemiBold-italic.fntdata"/><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2-10T08:59:47.447">
    <p:pos x="1743" y="1771"/>
    <p:text>+l.agola@kokonetworks.com assuming that we were charging it from 12/4/19 14:52</p:text>
  </p:cm>
  <p:cm authorId="1" idx="1" dt="2020-02-10T08:59:47.447">
    <p:pos x="1743" y="1771"/>
    <p:text>Yes, the KP was connected back to Mains at that point.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2-10T07:43:08.941">
    <p:pos x="240" y="655"/>
    <p:text>+l.agola@kokonetworks.com is this power consumption something that we can currently measure using the KP sensors?</p:text>
  </p:cm>
  <p:cm authorId="1" idx="2" dt="2020-02-10T07:43:08.941">
    <p:pos x="240" y="655"/>
    <p:text>No. Power logger was used.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2-10T07:46:34.889">
    <p:pos x="180" y="631"/>
    <p:text>+l.agola@kokonetworks.com did we use the KPC equation for this or a direct DMM reading for the 12V</p:text>
  </p:cm>
  <p:cm authorId="1" idx="3" dt="2020-02-10T07:46:34.889">
    <p:pos x="180" y="631"/>
    <p:text>Used the KPC equation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6db04af4a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db04af4a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6db04af4a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db04af4a5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db04af4a5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6db04af4a5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dd7d5a57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dd7d5a577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g6dd7d5a577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c2a7a2d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c2a7a2d1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6c2a7a2d1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dd7d5a57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dd7d5a57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g6dd7d5a577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e8bfed21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e8bfed21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6e8bfed21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dd7d5a577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6dd7d5a577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6dd7d5a577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31569b04add7c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31569b04add7c7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2d31569b04add7c7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6c2a7a2d1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c2a7a2d1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g6c2a7a2d1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f08757c3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f08757c3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8f08757c3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6dd7d5a57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dd7d5a57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g6dd7d5a57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e4862ff8e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e4862ff8e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6e4862ff8e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f7499b5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f7499b5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7f7499b5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6e4862ff8e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6e4862ff8e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6e4862ff8e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d4d46ef5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d4d46ef5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6d4d46ef5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b53cc3d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b53cc3d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b53cc3d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rive.google.com/open?id=1Uc_pTfVOFHj1pcyO9zyVeGXA_oUX54VO" TargetMode="External"/><Relationship Id="rId4" Type="http://schemas.openxmlformats.org/officeDocument/2006/relationships/hyperlink" Target="https://docs.google.com/spreadsheets/d/1rSxZ3N88XoOYTOIO5KnIMwYpFsURLUy1_tW_UL1V_Aw/edit#gid=1921660122" TargetMode="External"/><Relationship Id="rId5" Type="http://schemas.openxmlformats.org/officeDocument/2006/relationships/hyperlink" Target="https://docs.google.com/spreadsheets/d/1rSxZ3N88XoOYTOIO5KnIMwYpFsURLUy1_tW_UL1V_Aw/edit?folder=1BFbS9pzgWUp4OJjD77Ry6gGY0KUbTBYN#gid=119233743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dvA_2k5YqkGH34pwRRV1sq0z8W9rGKCnDxRqQKH7zPA/edit?ts=5e09ed31#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BATTERY ANALYSIS</a:t>
            </a:r>
            <a:endParaRPr sz="2400"/>
          </a:p>
        </p:txBody>
      </p:sp>
      <p:sp>
        <p:nvSpPr>
          <p:cNvPr id="166" name="Google Shape;166;p19"/>
          <p:cNvSpPr txBox="1"/>
          <p:nvPr/>
        </p:nvSpPr>
        <p:spPr>
          <a:xfrm>
            <a:off x="8940175" y="5672300"/>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Analysis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Kibet Evans &amp; Theodore Kamau</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 Agent Behaviour</a:t>
            </a:r>
            <a:endParaRPr/>
          </a:p>
        </p:txBody>
      </p:sp>
      <p:sp>
        <p:nvSpPr>
          <p:cNvPr id="236" name="Google Shape;23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7" name="Google Shape;237;p28"/>
          <p:cNvSpPr txBox="1"/>
          <p:nvPr/>
        </p:nvSpPr>
        <p:spPr>
          <a:xfrm>
            <a:off x="7673900" y="3681100"/>
            <a:ext cx="4364100" cy="2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38" name="Google Shape;238;p28"/>
          <p:cNvSpPr txBox="1"/>
          <p:nvPr>
            <p:ph idx="1" type="subTitle"/>
          </p:nvPr>
        </p:nvSpPr>
        <p:spPr>
          <a:xfrm>
            <a:off x="382525" y="1040200"/>
            <a:ext cx="11492400" cy="536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Determine the power consumed/saved when KP is turned OFF at night by agents.</a:t>
            </a:r>
            <a:endParaRPr sz="2400"/>
          </a:p>
          <a:p>
            <a:pPr indent="-381000" lvl="0" marL="457200" rtl="0" algn="l">
              <a:spcBef>
                <a:spcPts val="1000"/>
              </a:spcBef>
              <a:spcAft>
                <a:spcPts val="0"/>
              </a:spcAft>
              <a:buSzPts val="2400"/>
              <a:buChar char="●"/>
            </a:pPr>
            <a:r>
              <a:rPr b="1" lang="en-US" sz="2400"/>
              <a:t>Test </a:t>
            </a:r>
            <a:r>
              <a:rPr b="1" lang="en-US" sz="2400"/>
              <a:t>1 </a:t>
            </a:r>
            <a:r>
              <a:rPr lang="en-US" sz="2400"/>
              <a:t>KP030 was connected to mains via a power logger and turned off at 8pm and on at 8am for 7 days (152h) to simulate agent behaviour.</a:t>
            </a:r>
            <a:endParaRPr sz="2400"/>
          </a:p>
          <a:p>
            <a:pPr indent="-381000" lvl="1" marL="914400" rtl="0" algn="l">
              <a:spcBef>
                <a:spcPts val="0"/>
              </a:spcBef>
              <a:spcAft>
                <a:spcPts val="0"/>
              </a:spcAft>
              <a:buSzPts val="2400"/>
              <a:buChar char="○"/>
            </a:pPr>
            <a:r>
              <a:rPr lang="en-US" sz="2400">
                <a:solidFill>
                  <a:srgbClr val="000000"/>
                </a:solidFill>
                <a:latin typeface="Nunito"/>
                <a:ea typeface="Nunito"/>
                <a:cs typeface="Nunito"/>
                <a:sym typeface="Nunito"/>
              </a:rPr>
              <a:t>Resulted in power consumption rate of 0.52105 KWh/day</a:t>
            </a:r>
            <a:endParaRPr sz="2400"/>
          </a:p>
          <a:p>
            <a:pPr indent="-381000" lvl="0" marL="457200" rtl="0" algn="l">
              <a:spcBef>
                <a:spcPts val="0"/>
              </a:spcBef>
              <a:spcAft>
                <a:spcPts val="0"/>
              </a:spcAft>
              <a:buSzPts val="2400"/>
              <a:buChar char="●"/>
            </a:pPr>
            <a:r>
              <a:rPr b="1" lang="en-US" sz="2400"/>
              <a:t>Test 2 </a:t>
            </a:r>
            <a:r>
              <a:rPr lang="en-US" sz="2400"/>
              <a:t>KP030 was connected to mains via a power logger and kept on mains for 4 days (78h).</a:t>
            </a:r>
            <a:endParaRPr sz="2400"/>
          </a:p>
          <a:p>
            <a:pPr indent="-381000" lvl="1" marL="914400" rtl="0" algn="l">
              <a:spcBef>
                <a:spcPts val="0"/>
              </a:spcBef>
              <a:spcAft>
                <a:spcPts val="0"/>
              </a:spcAft>
              <a:buSzPts val="2400"/>
              <a:buChar char="○"/>
            </a:pPr>
            <a:r>
              <a:rPr lang="en-US" sz="2400">
                <a:solidFill>
                  <a:srgbClr val="000000"/>
                </a:solidFill>
                <a:latin typeface="Nunito"/>
                <a:ea typeface="Nunito"/>
                <a:cs typeface="Nunito"/>
                <a:sym typeface="Nunito"/>
              </a:rPr>
              <a:t>Resulted in a power consumption of 0.55385 KWh/day</a:t>
            </a:r>
            <a:endParaRPr sz="2400">
              <a:latin typeface="Nunito SemiBold"/>
              <a:ea typeface="Nunito SemiBold"/>
              <a:cs typeface="Nunito SemiBold"/>
              <a:sym typeface="Nunito SemiBold"/>
            </a:endParaRPr>
          </a:p>
          <a:p>
            <a:pPr indent="-381000" lvl="0" marL="457200" rtl="0" algn="l">
              <a:spcBef>
                <a:spcPts val="0"/>
              </a:spcBef>
              <a:spcAft>
                <a:spcPts val="0"/>
              </a:spcAft>
              <a:buSzPts val="2400"/>
              <a:buChar char="●"/>
            </a:pPr>
            <a:r>
              <a:rPr b="1" lang="en-US" sz="2400"/>
              <a:t>Impact </a:t>
            </a:r>
            <a:endParaRPr b="1" sz="2400"/>
          </a:p>
          <a:p>
            <a:pPr indent="-381000" lvl="1" marL="914400" rtl="0" algn="l">
              <a:spcBef>
                <a:spcPts val="0"/>
              </a:spcBef>
              <a:spcAft>
                <a:spcPts val="0"/>
              </a:spcAft>
              <a:buClr>
                <a:srgbClr val="000000"/>
              </a:buClr>
              <a:buSzPts val="2400"/>
              <a:buChar char="○"/>
            </a:pPr>
            <a:r>
              <a:rPr lang="en-US" sz="2400">
                <a:solidFill>
                  <a:srgbClr val="000000"/>
                </a:solidFill>
                <a:latin typeface="Nunito"/>
                <a:ea typeface="Nunito"/>
                <a:cs typeface="Nunito"/>
                <a:sym typeface="Nunito"/>
              </a:rPr>
              <a:t>The agent incurs more for keeping the KP ON at night by KSh. 20 a month assuming a charge rate of KSh. 20 per unit KWh</a:t>
            </a:r>
            <a:r>
              <a:rPr lang="en-US" sz="2400">
                <a:solidFill>
                  <a:srgbClr val="000000"/>
                </a:solidFill>
                <a:latin typeface="Nunito"/>
                <a:ea typeface="Nunito"/>
                <a:cs typeface="Nunito"/>
                <a:sym typeface="Nunito"/>
              </a:rPr>
              <a:t>. </a:t>
            </a:r>
            <a:endParaRPr sz="2400">
              <a:solidFill>
                <a:srgbClr val="000000"/>
              </a:solidFill>
              <a:latin typeface="Nunito"/>
              <a:ea typeface="Nunito"/>
              <a:cs typeface="Nunito"/>
              <a:sym typeface="Nunito"/>
            </a:endParaRPr>
          </a:p>
          <a:p>
            <a:pPr indent="-381000" lvl="1" marL="914400" rtl="0" algn="l">
              <a:spcBef>
                <a:spcPts val="0"/>
              </a:spcBef>
              <a:spcAft>
                <a:spcPts val="0"/>
              </a:spcAft>
              <a:buClr>
                <a:srgbClr val="000000"/>
              </a:buClr>
              <a:buSzPts val="2400"/>
              <a:buChar char="○"/>
            </a:pPr>
            <a:r>
              <a:rPr lang="en-US" sz="2400">
                <a:solidFill>
                  <a:srgbClr val="000000"/>
                </a:solidFill>
                <a:latin typeface="Nunito"/>
                <a:ea typeface="Nunito"/>
                <a:cs typeface="Nunito"/>
                <a:sym typeface="Nunito"/>
              </a:rPr>
              <a:t>Battery life cycles a</a:t>
            </a:r>
            <a:r>
              <a:rPr lang="en-US" sz="2400">
                <a:solidFill>
                  <a:srgbClr val="000000"/>
                </a:solidFill>
              </a:rPr>
              <a:t>lso </a:t>
            </a:r>
            <a:r>
              <a:rPr lang="en-US" sz="2400">
                <a:solidFill>
                  <a:srgbClr val="000000"/>
                </a:solidFill>
                <a:latin typeface="Nunito"/>
                <a:ea typeface="Nunito"/>
                <a:cs typeface="Nunito"/>
                <a:sym typeface="Nunito"/>
              </a:rPr>
              <a:t>drop by over half when agents switch KPs off at night, hence batteries may need replacement sooner than it would have originally  lasted.</a:t>
            </a:r>
            <a:endParaRPr sz="24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KPC</a:t>
            </a:r>
            <a:r>
              <a:rPr lang="en-US"/>
              <a:t> System Voltage Equation Analysis</a:t>
            </a:r>
            <a:endParaRPr/>
          </a:p>
        </p:txBody>
      </p:sp>
      <p:sp>
        <p:nvSpPr>
          <p:cNvPr id="245" name="Google Shape;245;p29"/>
          <p:cNvSpPr txBox="1"/>
          <p:nvPr>
            <p:ph idx="1" type="subTitle"/>
          </p:nvPr>
        </p:nvSpPr>
        <p:spPr>
          <a:xfrm>
            <a:off x="340050" y="1003051"/>
            <a:ext cx="11274600" cy="5397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2400">
                <a:solidFill>
                  <a:srgbClr val="000000"/>
                </a:solidFill>
                <a:latin typeface="Arial"/>
                <a:ea typeface="Arial"/>
                <a:cs typeface="Arial"/>
                <a:sym typeface="Arial"/>
              </a:rPr>
              <a:t>Bench test</a:t>
            </a:r>
            <a:r>
              <a:rPr lang="en-US" sz="2400">
                <a:solidFill>
                  <a:srgbClr val="000000"/>
                </a:solidFill>
                <a:latin typeface="Arial"/>
                <a:ea typeface="Arial"/>
                <a:cs typeface="Arial"/>
                <a:sym typeface="Arial"/>
              </a:rPr>
              <a:t> KPC was connected to a bench power supply. Voltage was varied stepwise from 10.5 to 14.5V and the corresponding KPC system voltage value obtained from the serial monitor.</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sz="2400">
                <a:solidFill>
                  <a:srgbClr val="000000"/>
                </a:solidFill>
                <a:latin typeface="Arial"/>
                <a:ea typeface="Arial"/>
                <a:cs typeface="Arial"/>
                <a:sym typeface="Arial"/>
              </a:rPr>
              <a:t>Results</a:t>
            </a:r>
            <a:r>
              <a:rPr lang="en-US"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8229600" rtl="0" algn="l">
              <a:lnSpc>
                <a:spcPct val="100000"/>
              </a:lnSpc>
              <a:spcBef>
                <a:spcPts val="0"/>
              </a:spcBef>
              <a:spcAft>
                <a:spcPts val="0"/>
              </a:spcAft>
              <a:buNone/>
            </a:pPr>
            <a:r>
              <a:t/>
            </a:r>
            <a:endParaRPr sz="2400" u="sng">
              <a:solidFill>
                <a:srgbClr val="000000"/>
              </a:solidFill>
              <a:latin typeface="Arial"/>
              <a:ea typeface="Arial"/>
              <a:cs typeface="Arial"/>
              <a:sym typeface="Arial"/>
            </a:endParaRPr>
          </a:p>
          <a:p>
            <a:pPr indent="0" lvl="0" marL="8229600" rtl="0" algn="l">
              <a:lnSpc>
                <a:spcPct val="100000"/>
              </a:lnSpc>
              <a:spcBef>
                <a:spcPts val="0"/>
              </a:spcBef>
              <a:spcAft>
                <a:spcPts val="0"/>
              </a:spcAft>
              <a:buNone/>
            </a:pPr>
            <a:r>
              <a:rPr b="1" lang="en-US" sz="2400">
                <a:solidFill>
                  <a:srgbClr val="000000"/>
                </a:solidFill>
                <a:latin typeface="Arial"/>
                <a:ea typeface="Arial"/>
                <a:cs typeface="Arial"/>
                <a:sym typeface="Arial"/>
              </a:rPr>
              <a:t>Analysis</a:t>
            </a:r>
            <a:endParaRPr b="1" sz="2400">
              <a:solidFill>
                <a:srgbClr val="000000"/>
              </a:solidFill>
              <a:latin typeface="Arial"/>
              <a:ea typeface="Arial"/>
              <a:cs typeface="Arial"/>
              <a:sym typeface="Arial"/>
            </a:endParaRPr>
          </a:p>
          <a:p>
            <a:pPr indent="-381000" lvl="0" marL="8229600" rtl="0" algn="l">
              <a:lnSpc>
                <a:spcPct val="100000"/>
              </a:lnSpc>
              <a:spcBef>
                <a:spcPts val="0"/>
              </a:spcBef>
              <a:spcAft>
                <a:spcPts val="0"/>
              </a:spcAft>
              <a:buClr>
                <a:srgbClr val="000000"/>
              </a:buClr>
              <a:buSzPts val="2400"/>
              <a:buFont typeface="Arial"/>
              <a:buChar char="●"/>
            </a:pPr>
            <a:r>
              <a:rPr lang="en-US" sz="2400">
                <a:solidFill>
                  <a:srgbClr val="000000"/>
                </a:solidFill>
                <a:latin typeface="Arial"/>
                <a:ea typeface="Arial"/>
                <a:cs typeface="Arial"/>
                <a:sym typeface="Arial"/>
              </a:rPr>
              <a:t>A consistent error of </a:t>
            </a:r>
            <a:r>
              <a:rPr lang="en-US" sz="2400">
                <a:solidFill>
                  <a:srgbClr val="FF0000"/>
                </a:solidFill>
                <a:latin typeface="Arial"/>
                <a:ea typeface="Arial"/>
                <a:cs typeface="Arial"/>
                <a:sym typeface="Arial"/>
              </a:rPr>
              <a:t>-0.17V</a:t>
            </a:r>
            <a:r>
              <a:rPr lang="en-US" sz="2400">
                <a:solidFill>
                  <a:srgbClr val="0000FF"/>
                </a:solidFill>
                <a:latin typeface="Arial"/>
                <a:ea typeface="Arial"/>
                <a:cs typeface="Arial"/>
                <a:sym typeface="Arial"/>
              </a:rPr>
              <a:t> </a:t>
            </a:r>
            <a:r>
              <a:rPr lang="en-US" sz="2400">
                <a:solidFill>
                  <a:srgbClr val="000000"/>
                </a:solidFill>
                <a:latin typeface="Arial"/>
                <a:ea typeface="Arial"/>
                <a:cs typeface="Arial"/>
                <a:sym typeface="Arial"/>
              </a:rPr>
              <a:t>was observed between the power supply voltage and KPC system voltage.</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a:p>
            <a:pPr indent="-381000" lvl="1" marL="914400" rtl="0" algn="l">
              <a:lnSpc>
                <a:spcPct val="100000"/>
              </a:lnSpc>
              <a:spcBef>
                <a:spcPts val="0"/>
              </a:spcBef>
              <a:spcAft>
                <a:spcPts val="0"/>
              </a:spcAft>
              <a:buClr>
                <a:srgbClr val="000000"/>
              </a:buClr>
              <a:buSzPts val="2400"/>
              <a:buFont typeface="Arial"/>
              <a:buChar char="○"/>
            </a:pPr>
            <a:r>
              <a:t/>
            </a:r>
            <a:endParaRPr/>
          </a:p>
        </p:txBody>
      </p:sp>
      <p:sp>
        <p:nvSpPr>
          <p:cNvPr id="246" name="Google Shape;24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7" name="Google Shape;247;p29" title="Chart"/>
          <p:cNvPicPr preferRelativeResize="0"/>
          <p:nvPr/>
        </p:nvPicPr>
        <p:blipFill>
          <a:blip r:embed="rId3">
            <a:alphaModFix/>
          </a:blip>
          <a:stretch>
            <a:fillRect/>
          </a:stretch>
        </p:blipFill>
        <p:spPr>
          <a:xfrm>
            <a:off x="340050" y="2706525"/>
            <a:ext cx="7924723" cy="3394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041875" y="-75150"/>
            <a:ext cx="10880700" cy="1078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 </a:t>
            </a:r>
            <a:r>
              <a:rPr lang="en-US"/>
              <a:t>KPC System Voltage Equation Analysis</a:t>
            </a:r>
            <a:endParaRPr/>
          </a:p>
        </p:txBody>
      </p:sp>
      <p:sp>
        <p:nvSpPr>
          <p:cNvPr id="254" name="Google Shape;254;p30"/>
          <p:cNvSpPr txBox="1"/>
          <p:nvPr>
            <p:ph idx="1" type="subTitle"/>
          </p:nvPr>
        </p:nvSpPr>
        <p:spPr>
          <a:xfrm>
            <a:off x="304800" y="1003050"/>
            <a:ext cx="11582400" cy="5104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2400">
                <a:solidFill>
                  <a:srgbClr val="000000"/>
                </a:solidFill>
              </a:rPr>
              <a:t>KP test</a:t>
            </a:r>
            <a:r>
              <a:rPr lang="en-US" sz="2400">
                <a:solidFill>
                  <a:srgbClr val="000000"/>
                </a:solidFill>
              </a:rPr>
              <a:t> </a:t>
            </a:r>
            <a:endParaRPr sz="2400">
              <a:solidFill>
                <a:srgbClr val="000000"/>
              </a:solidFill>
            </a:endParaRPr>
          </a:p>
          <a:p>
            <a:pPr indent="-381000" lvl="0" marL="457200" rtl="0" algn="l">
              <a:lnSpc>
                <a:spcPct val="100000"/>
              </a:lnSpc>
              <a:spcBef>
                <a:spcPts val="0"/>
              </a:spcBef>
              <a:spcAft>
                <a:spcPts val="0"/>
              </a:spcAft>
              <a:buClr>
                <a:srgbClr val="000000"/>
              </a:buClr>
              <a:buSzPts val="2400"/>
              <a:buChar char="●"/>
            </a:pPr>
            <a:r>
              <a:rPr lang="en-US" sz="2400">
                <a:solidFill>
                  <a:srgbClr val="000000"/>
                </a:solidFill>
              </a:rPr>
              <a:t>Two fully assembled KP in prod-int were charged to full capacity then mains turned off to let the KPs discharge gradually on battery.</a:t>
            </a:r>
            <a:endParaRPr sz="2400">
              <a:solidFill>
                <a:srgbClr val="000000"/>
              </a:solidFill>
            </a:endParaRPr>
          </a:p>
          <a:p>
            <a:pPr indent="-381000" lvl="0" marL="457200" rtl="0" algn="l">
              <a:lnSpc>
                <a:spcPct val="100000"/>
              </a:lnSpc>
              <a:spcBef>
                <a:spcPts val="0"/>
              </a:spcBef>
              <a:spcAft>
                <a:spcPts val="0"/>
              </a:spcAft>
              <a:buClr>
                <a:srgbClr val="000000"/>
              </a:buClr>
              <a:buSzPts val="2400"/>
              <a:buChar char="●"/>
            </a:pPr>
            <a:r>
              <a:rPr lang="en-US" sz="2400">
                <a:solidFill>
                  <a:srgbClr val="000000"/>
                </a:solidFill>
              </a:rPr>
              <a:t>Battery terminal voltage, UPS output terminal voltage and voltage at KPC port 1 were measured at intervals with a multimeter as the battery discharged, </a:t>
            </a:r>
            <a:r>
              <a:rPr lang="en-US" sz="2400">
                <a:solidFill>
                  <a:srgbClr val="000000"/>
                </a:solidFill>
              </a:rPr>
              <a:t>until</a:t>
            </a:r>
            <a:r>
              <a:rPr lang="en-US" sz="2400">
                <a:solidFill>
                  <a:srgbClr val="000000"/>
                </a:solidFill>
              </a:rPr>
              <a:t> the battery terminal voltage reached 12.0V.</a:t>
            </a:r>
            <a:endParaRPr sz="2400">
              <a:solidFill>
                <a:srgbClr val="000000"/>
              </a:solidFill>
            </a:endParaRPr>
          </a:p>
          <a:p>
            <a:pPr indent="-381000" lvl="0" marL="457200" rtl="0" algn="l">
              <a:lnSpc>
                <a:spcPct val="100000"/>
              </a:lnSpc>
              <a:spcBef>
                <a:spcPts val="0"/>
              </a:spcBef>
              <a:spcAft>
                <a:spcPts val="0"/>
              </a:spcAft>
              <a:buClr>
                <a:srgbClr val="000000"/>
              </a:buClr>
              <a:buSzPts val="2400"/>
              <a:buChar char="●"/>
            </a:pPr>
            <a:r>
              <a:rPr lang="en-US" sz="2400">
                <a:solidFill>
                  <a:srgbClr val="000000"/>
                </a:solidFill>
              </a:rPr>
              <a:t>The KPC system voltage reading (tablet display voltage) was also read off from the maintenance interface.</a:t>
            </a:r>
            <a:endParaRPr sz="2400">
              <a:solidFill>
                <a:srgbClr val="000000"/>
              </a:solidFill>
            </a:endParaRPr>
          </a:p>
          <a:p>
            <a:pPr indent="0" lvl="0" marL="0" rtl="0" algn="l">
              <a:lnSpc>
                <a:spcPct val="100000"/>
              </a:lnSpc>
              <a:spcBef>
                <a:spcPts val="0"/>
              </a:spcBef>
              <a:spcAft>
                <a:spcPts val="0"/>
              </a:spcAft>
              <a:buNone/>
            </a:pPr>
            <a:r>
              <a:t/>
            </a:r>
            <a:endParaRPr sz="2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a:p>
        </p:txBody>
      </p:sp>
      <p:sp>
        <p:nvSpPr>
          <p:cNvPr id="255" name="Google Shape;255;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KPC System Voltage Equation Analysis</a:t>
            </a:r>
            <a:endParaRPr/>
          </a:p>
        </p:txBody>
      </p:sp>
      <p:sp>
        <p:nvSpPr>
          <p:cNvPr id="262" name="Google Shape;26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3" name="Google Shape;263;p31" title="Chart"/>
          <p:cNvPicPr preferRelativeResize="0"/>
          <p:nvPr/>
        </p:nvPicPr>
        <p:blipFill rotWithShape="1">
          <a:blip r:embed="rId3">
            <a:alphaModFix/>
          </a:blip>
          <a:srcRect b="3762" l="0" r="0" t="0"/>
          <a:stretch/>
        </p:blipFill>
        <p:spPr>
          <a:xfrm>
            <a:off x="161375" y="1573275"/>
            <a:ext cx="6276827" cy="4744975"/>
          </a:xfrm>
          <a:prstGeom prst="rect">
            <a:avLst/>
          </a:prstGeom>
          <a:noFill/>
          <a:ln>
            <a:noFill/>
          </a:ln>
        </p:spPr>
      </p:pic>
      <p:pic>
        <p:nvPicPr>
          <p:cNvPr id="264" name="Google Shape;264;p31" title="Chart"/>
          <p:cNvPicPr preferRelativeResize="0"/>
          <p:nvPr/>
        </p:nvPicPr>
        <p:blipFill>
          <a:blip r:embed="rId4">
            <a:alphaModFix/>
          </a:blip>
          <a:stretch>
            <a:fillRect/>
          </a:stretch>
        </p:blipFill>
        <p:spPr>
          <a:xfrm>
            <a:off x="6516975" y="1649475"/>
            <a:ext cx="5588577" cy="4499449"/>
          </a:xfrm>
          <a:prstGeom prst="rect">
            <a:avLst/>
          </a:prstGeom>
          <a:noFill/>
          <a:ln>
            <a:noFill/>
          </a:ln>
        </p:spPr>
      </p:pic>
      <p:sp>
        <p:nvSpPr>
          <p:cNvPr id="265" name="Google Shape;265;p31"/>
          <p:cNvSpPr txBox="1"/>
          <p:nvPr/>
        </p:nvSpPr>
        <p:spPr>
          <a:xfrm>
            <a:off x="161375" y="971525"/>
            <a:ext cx="11815500" cy="53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rPr>
              <a:t>Results</a:t>
            </a:r>
            <a:r>
              <a:rPr lang="en-US" sz="2400">
                <a:solidFill>
                  <a:schemeClr val="dk1"/>
                </a:solidFill>
              </a:rPr>
              <a:t> - first </a:t>
            </a:r>
            <a:r>
              <a:rPr lang="en-US" sz="2400">
                <a:solidFill>
                  <a:schemeClr val="dk1"/>
                </a:solidFill>
              </a:rPr>
              <a:t>10 minutes of discharge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KPC System Voltage Equation Analysis</a:t>
            </a:r>
            <a:endParaRPr/>
          </a:p>
        </p:txBody>
      </p:sp>
      <p:sp>
        <p:nvSpPr>
          <p:cNvPr id="272" name="Google Shape;27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3" name="Google Shape;273;p32"/>
          <p:cNvSpPr txBox="1"/>
          <p:nvPr/>
        </p:nvSpPr>
        <p:spPr>
          <a:xfrm>
            <a:off x="152400" y="971525"/>
            <a:ext cx="11952600" cy="54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Results - </a:t>
            </a:r>
            <a:r>
              <a:rPr lang="en-US" sz="2400">
                <a:solidFill>
                  <a:schemeClr val="dk1"/>
                </a:solidFill>
                <a:latin typeface="Nunito"/>
                <a:ea typeface="Nunito"/>
                <a:cs typeface="Nunito"/>
                <a:sym typeface="Nunito"/>
              </a:rPr>
              <a:t>24 hr duration</a:t>
            </a:r>
            <a:r>
              <a:rPr b="1" lang="en-US" sz="2400">
                <a:solidFill>
                  <a:schemeClr val="dk1"/>
                </a:solidFill>
                <a:latin typeface="Nunito"/>
                <a:ea typeface="Nunito"/>
                <a:cs typeface="Nunito"/>
                <a:sym typeface="Nunito"/>
              </a:rPr>
              <a:t> </a:t>
            </a:r>
            <a:endParaRPr>
              <a:latin typeface="Nunito"/>
              <a:ea typeface="Nunito"/>
              <a:cs typeface="Nunito"/>
              <a:sym typeface="Nunito"/>
            </a:endParaRPr>
          </a:p>
        </p:txBody>
      </p:sp>
      <p:pic>
        <p:nvPicPr>
          <p:cNvPr id="274" name="Google Shape;274;p32"/>
          <p:cNvPicPr preferRelativeResize="0"/>
          <p:nvPr/>
        </p:nvPicPr>
        <p:blipFill rotWithShape="1">
          <a:blip r:embed="rId3">
            <a:alphaModFix/>
          </a:blip>
          <a:srcRect b="3025" l="2867" r="5211" t="3881"/>
          <a:stretch/>
        </p:blipFill>
        <p:spPr>
          <a:xfrm>
            <a:off x="0" y="1503325"/>
            <a:ext cx="6273525" cy="4149925"/>
          </a:xfrm>
          <a:prstGeom prst="rect">
            <a:avLst/>
          </a:prstGeom>
          <a:noFill/>
          <a:ln>
            <a:noFill/>
          </a:ln>
        </p:spPr>
      </p:pic>
      <p:pic>
        <p:nvPicPr>
          <p:cNvPr id="275" name="Google Shape;275;p32"/>
          <p:cNvPicPr preferRelativeResize="0"/>
          <p:nvPr/>
        </p:nvPicPr>
        <p:blipFill rotWithShape="1">
          <a:blip r:embed="rId4">
            <a:alphaModFix/>
          </a:blip>
          <a:srcRect b="1148" l="0" r="3025" t="4716"/>
          <a:stretch/>
        </p:blipFill>
        <p:spPr>
          <a:xfrm>
            <a:off x="6214904" y="1634291"/>
            <a:ext cx="5945674" cy="400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KPC System Voltage Equation Analysis</a:t>
            </a:r>
            <a:endParaRPr/>
          </a:p>
        </p:txBody>
      </p:sp>
      <p:sp>
        <p:nvSpPr>
          <p:cNvPr id="282" name="Google Shape;28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3" name="Google Shape;283;p33"/>
          <p:cNvSpPr txBox="1"/>
          <p:nvPr/>
        </p:nvSpPr>
        <p:spPr>
          <a:xfrm>
            <a:off x="358050" y="1049738"/>
            <a:ext cx="11475900" cy="51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Analysis:</a:t>
            </a:r>
            <a:r>
              <a:rPr lang="en-US" sz="2400">
                <a:solidFill>
                  <a:schemeClr val="dk1"/>
                </a:solidFill>
                <a:latin typeface="Nunito"/>
                <a:ea typeface="Nunito"/>
                <a:cs typeface="Nunito"/>
                <a:sym typeface="Nunito"/>
              </a:rPr>
              <a:t> </a:t>
            </a:r>
            <a:r>
              <a:rPr lang="en-US" sz="2400">
                <a:solidFill>
                  <a:schemeClr val="dk1"/>
                </a:solidFill>
                <a:latin typeface="Nunito"/>
                <a:ea typeface="Nunito"/>
                <a:cs typeface="Nunito"/>
                <a:sym typeface="Nunito"/>
              </a:rPr>
              <a:t>Consistent voltage drops were recorded in both KPs as illustrated below.</a:t>
            </a:r>
            <a:endParaRPr sz="2400">
              <a:solidFill>
                <a:schemeClr val="dk1"/>
              </a:solidFill>
              <a:latin typeface="Nunito"/>
              <a:ea typeface="Nunito"/>
              <a:cs typeface="Nunito"/>
              <a:sym typeface="Nunito"/>
            </a:endParaRPr>
          </a:p>
        </p:txBody>
      </p:sp>
      <p:pic>
        <p:nvPicPr>
          <p:cNvPr id="284" name="Google Shape;284;p33"/>
          <p:cNvPicPr preferRelativeResize="0"/>
          <p:nvPr/>
        </p:nvPicPr>
        <p:blipFill>
          <a:blip r:embed="rId3">
            <a:alphaModFix/>
          </a:blip>
          <a:stretch>
            <a:fillRect/>
          </a:stretch>
        </p:blipFill>
        <p:spPr>
          <a:xfrm>
            <a:off x="295275" y="1838262"/>
            <a:ext cx="11612703" cy="35767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KPC System Voltage Equation Analysis</a:t>
            </a:r>
            <a:endParaRPr/>
          </a:p>
        </p:txBody>
      </p:sp>
      <p:sp>
        <p:nvSpPr>
          <p:cNvPr id="291" name="Google Shape;291;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2" name="Google Shape;292;p34"/>
          <p:cNvSpPr txBox="1"/>
          <p:nvPr/>
        </p:nvSpPr>
        <p:spPr>
          <a:xfrm>
            <a:off x="175850" y="1063175"/>
            <a:ext cx="11781600" cy="51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Observed</a:t>
            </a:r>
            <a:endParaRPr b="1"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Char char="●"/>
            </a:pPr>
            <a:r>
              <a:rPr lang="en-US" sz="2400">
                <a:latin typeface="Nunito"/>
                <a:ea typeface="Nunito"/>
                <a:cs typeface="Nunito"/>
                <a:sym typeface="Nunito"/>
              </a:rPr>
              <a:t>KP0567</a:t>
            </a:r>
            <a:r>
              <a:rPr lang="en-US" sz="2400">
                <a:solidFill>
                  <a:srgbClr val="FF0000"/>
                </a:solidFill>
                <a:latin typeface="Nunito"/>
                <a:ea typeface="Nunito"/>
                <a:cs typeface="Nunito"/>
                <a:sym typeface="Nunito"/>
              </a:rPr>
              <a:t> loses 8 hours </a:t>
            </a:r>
            <a:r>
              <a:rPr lang="en-US" sz="2400">
                <a:latin typeface="Nunito"/>
                <a:ea typeface="Nunito"/>
                <a:cs typeface="Nunito"/>
                <a:sym typeface="Nunito"/>
              </a:rPr>
              <a:t>and KP0545</a:t>
            </a:r>
            <a:r>
              <a:rPr lang="en-US" sz="2400">
                <a:solidFill>
                  <a:srgbClr val="FF0000"/>
                </a:solidFill>
                <a:latin typeface="Nunito"/>
                <a:ea typeface="Nunito"/>
                <a:cs typeface="Nunito"/>
                <a:sym typeface="Nunito"/>
              </a:rPr>
              <a:t> loses 9 hours</a:t>
            </a:r>
            <a:r>
              <a:rPr lang="en-US" sz="2400">
                <a:solidFill>
                  <a:schemeClr val="dk1"/>
                </a:solidFill>
                <a:latin typeface="Nunito"/>
                <a:ea typeface="Nunito"/>
                <a:cs typeface="Nunito"/>
                <a:sym typeface="Nunito"/>
              </a:rPr>
              <a:t> of service using the current method of reading system voltage.</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KPC system voltage value takes the KP out of service (due to low battery) long before the battery terminal voltage reaches 12.0V.</a:t>
            </a:r>
            <a:endParaRPr sz="2400">
              <a:solidFill>
                <a:schemeClr val="dk1"/>
              </a:solidFill>
              <a:latin typeface="Nunito"/>
              <a:ea typeface="Nunito"/>
              <a:cs typeface="Nunito"/>
              <a:sym typeface="Nunito"/>
            </a:endParaRPr>
          </a:p>
          <a:p>
            <a:pPr indent="0" lvl="0" marL="0" rtl="0" algn="l">
              <a:spcBef>
                <a:spcPts val="0"/>
              </a:spcBef>
              <a:spcAft>
                <a:spcPts val="0"/>
              </a:spcAft>
              <a:buNone/>
            </a:pPr>
            <a:r>
              <a:t/>
            </a:r>
            <a:endParaRPr sz="2400" u="sng">
              <a:solidFill>
                <a:schemeClr val="dk1"/>
              </a:solidFill>
              <a:latin typeface="Nunito"/>
              <a:ea typeface="Nunito"/>
              <a:cs typeface="Nunito"/>
              <a:sym typeface="Nunito"/>
            </a:endParaRPr>
          </a:p>
          <a:p>
            <a:pPr indent="0" lvl="0" marL="0" rtl="0" algn="l">
              <a:spcBef>
                <a:spcPts val="0"/>
              </a:spcBef>
              <a:spcAft>
                <a:spcPts val="0"/>
              </a:spcAft>
              <a:buNone/>
            </a:pPr>
            <a:r>
              <a:rPr b="1" lang="en-US" sz="2400">
                <a:solidFill>
                  <a:schemeClr val="dk1"/>
                </a:solidFill>
                <a:latin typeface="Nunito"/>
                <a:ea typeface="Nunito"/>
                <a:cs typeface="Nunito"/>
                <a:sym typeface="Nunito"/>
              </a:rPr>
              <a:t>Recommendation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Add an offset of </a:t>
            </a:r>
            <a:r>
              <a:rPr lang="en-US" sz="2400">
                <a:solidFill>
                  <a:srgbClr val="FF0000"/>
                </a:solidFill>
                <a:latin typeface="Nunito"/>
                <a:ea typeface="Nunito"/>
                <a:cs typeface="Nunito"/>
                <a:sym typeface="Nunito"/>
              </a:rPr>
              <a:t>0.4V</a:t>
            </a:r>
            <a:r>
              <a:rPr lang="en-US" sz="2400">
                <a:solidFill>
                  <a:schemeClr val="dk1"/>
                </a:solidFill>
                <a:latin typeface="Nunito"/>
                <a:ea typeface="Nunito"/>
                <a:cs typeface="Nunito"/>
                <a:sym typeface="Nunito"/>
              </a:rPr>
              <a:t> to system voltage equation to compensate for the voltage drop across DC power cable, emergency cut off, battery to UPS cables and system voltage equation reading error. </a:t>
            </a:r>
            <a:endParaRPr sz="2400">
              <a:solidFill>
                <a:schemeClr val="dk1"/>
              </a:solidFill>
              <a:latin typeface="Nunito"/>
              <a:ea typeface="Nunito"/>
              <a:cs typeface="Nunito"/>
              <a:sym typeface="Nunito"/>
            </a:endParaRPr>
          </a:p>
          <a:p>
            <a:pPr indent="0" lvl="0" marL="457200" rtl="0" algn="l">
              <a:lnSpc>
                <a:spcPct val="150000"/>
              </a:lnSpc>
              <a:spcBef>
                <a:spcPts val="0"/>
              </a:spcBef>
              <a:spcAft>
                <a:spcPts val="0"/>
              </a:spcAft>
              <a:buNone/>
            </a:pPr>
            <a:r>
              <a:rPr i="1" lang="en-US" sz="2400">
                <a:solidFill>
                  <a:schemeClr val="dk1"/>
                </a:solidFill>
                <a:latin typeface="Nunito"/>
                <a:ea typeface="Nunito"/>
                <a:cs typeface="Nunito"/>
                <a:sym typeface="Nunito"/>
              </a:rPr>
              <a:t>(i.e. Proposed s.v. equation = current s.v. equation + 0.4V)</a:t>
            </a:r>
            <a:endParaRPr i="1" sz="2400">
              <a:solidFill>
                <a:schemeClr val="dk1"/>
              </a:solidFill>
              <a:latin typeface="Nunito"/>
              <a:ea typeface="Nunito"/>
              <a:cs typeface="Nunito"/>
              <a:sym typeface="Nunito"/>
            </a:endParaRPr>
          </a:p>
          <a:p>
            <a:pPr indent="-381000" lvl="1" marL="914400" rtl="0" algn="l">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This will increase duration of KP running on battery from 9h to about 22h.</a:t>
            </a:r>
            <a:endParaRPr sz="2400">
              <a:solidFill>
                <a:schemeClr val="dk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1200150" y="91450"/>
            <a:ext cx="107358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Faulty Battery Analysis</a:t>
            </a:r>
            <a:endParaRPr/>
          </a:p>
        </p:txBody>
      </p:sp>
      <p:sp>
        <p:nvSpPr>
          <p:cNvPr id="299" name="Google Shape;299;p35"/>
          <p:cNvSpPr txBox="1"/>
          <p:nvPr>
            <p:ph idx="1" type="subTitle"/>
          </p:nvPr>
        </p:nvSpPr>
        <p:spPr>
          <a:xfrm>
            <a:off x="287275" y="1003051"/>
            <a:ext cx="11274600" cy="5397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t>Determine</a:t>
            </a:r>
            <a:r>
              <a:rPr lang="en-US" sz="2400"/>
              <a:t> if some of the batteries in the field are genuinely faulty </a:t>
            </a:r>
            <a:endParaRPr sz="2400"/>
          </a:p>
          <a:p>
            <a:pPr indent="0" lvl="0" marL="0" rtl="0" algn="l">
              <a:lnSpc>
                <a:spcPct val="100000"/>
              </a:lnSpc>
              <a:spcBef>
                <a:spcPts val="0"/>
              </a:spcBef>
              <a:spcAft>
                <a:spcPts val="0"/>
              </a:spcAft>
              <a:buNone/>
            </a:pPr>
            <a:r>
              <a:rPr b="1" lang="en-US" sz="2400"/>
              <a:t>Test Setup </a:t>
            </a:r>
            <a:endParaRPr b="1" sz="2400"/>
          </a:p>
          <a:p>
            <a:pPr indent="0" lvl="0" marL="0" rtl="0" algn="l">
              <a:lnSpc>
                <a:spcPct val="100000"/>
              </a:lnSpc>
              <a:spcBef>
                <a:spcPts val="0"/>
              </a:spcBef>
              <a:spcAft>
                <a:spcPts val="0"/>
              </a:spcAft>
              <a:buNone/>
            </a:pPr>
            <a:r>
              <a:rPr lang="en-US" sz="2400"/>
              <a:t>Suspected faulty batteries were retrieved from the field and installed in inhouse KPs. Charged for 48h and then the KPs were allowed to run on battery. The duration it took for each of the batteries to </a:t>
            </a:r>
            <a:r>
              <a:rPr lang="en-US" sz="2400"/>
              <a:t>discharge to a system voltage value of 12.0V was recorded</a:t>
            </a:r>
            <a:r>
              <a:rPr lang="en-US" sz="2400"/>
              <a:t>.</a:t>
            </a:r>
            <a:endParaRPr sz="2400"/>
          </a:p>
          <a:p>
            <a:pPr indent="0" lvl="0" marL="0" rtl="0" algn="l">
              <a:lnSpc>
                <a:spcPct val="100000"/>
              </a:lnSpc>
              <a:spcBef>
                <a:spcPts val="0"/>
              </a:spcBef>
              <a:spcAft>
                <a:spcPts val="0"/>
              </a:spcAft>
              <a:buNone/>
            </a:pPr>
            <a:r>
              <a:rPr b="1" lang="en-US" sz="2400"/>
              <a:t>Results</a:t>
            </a:r>
            <a:endParaRPr b="1" sz="2400"/>
          </a:p>
          <a:p>
            <a:pPr indent="0" lvl="0" marL="0" rtl="0" algn="l">
              <a:spcBef>
                <a:spcPts val="1000"/>
              </a:spcBef>
              <a:spcAft>
                <a:spcPts val="0"/>
              </a:spcAft>
              <a:buNone/>
            </a:pPr>
            <a:r>
              <a:t/>
            </a:r>
            <a:endParaRPr/>
          </a:p>
        </p:txBody>
      </p:sp>
      <p:sp>
        <p:nvSpPr>
          <p:cNvPr id="300" name="Google Shape;300;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1" name="Google Shape;301;p35"/>
          <p:cNvGraphicFramePr/>
          <p:nvPr/>
        </p:nvGraphicFramePr>
        <p:xfrm>
          <a:off x="2042194" y="3309550"/>
          <a:ext cx="3000000" cy="3000000"/>
        </p:xfrm>
        <a:graphic>
          <a:graphicData uri="http://schemas.openxmlformats.org/drawingml/2006/table">
            <a:tbl>
              <a:tblPr>
                <a:noFill/>
                <a:tableStyleId>{D2980DE4-8EB6-4CD5-882E-21C51A2B6C65}</a:tableStyleId>
              </a:tblPr>
              <a:tblGrid>
                <a:gridCol w="330575"/>
                <a:gridCol w="1206375"/>
                <a:gridCol w="1549275"/>
                <a:gridCol w="2058800"/>
                <a:gridCol w="2164950"/>
                <a:gridCol w="2583775"/>
              </a:tblGrid>
              <a:tr h="784125">
                <a:tc>
                  <a:txBody>
                    <a:bodyPr/>
                    <a:lstStyle/>
                    <a:p>
                      <a:pPr indent="0" lvl="0" marL="0" rtl="0" algn="l">
                        <a:spcBef>
                          <a:spcPts val="0"/>
                        </a:spcBef>
                        <a:spcAft>
                          <a:spcPts val="0"/>
                        </a:spcAft>
                        <a:buNone/>
                      </a:pPr>
                      <a:r>
                        <a:t/>
                      </a:r>
                      <a:endParaRPr sz="1800"/>
                    </a:p>
                  </a:txBody>
                  <a:tcPr marT="91425" marB="91425" marR="91425" marL="91425"/>
                </a:tc>
                <a:tc>
                  <a:txBody>
                    <a:bodyPr/>
                    <a:lstStyle/>
                    <a:p>
                      <a:pPr indent="0" lvl="0" marL="0" rtl="0" algn="l">
                        <a:spcBef>
                          <a:spcPts val="0"/>
                        </a:spcBef>
                        <a:spcAft>
                          <a:spcPts val="0"/>
                        </a:spcAft>
                        <a:buNone/>
                      </a:pPr>
                      <a:r>
                        <a:rPr b="1" lang="en-US" sz="1800"/>
                        <a:t>Field KP </a:t>
                      </a:r>
                      <a:r>
                        <a:rPr b="1" lang="en-US" sz="1800"/>
                        <a:t>ID</a:t>
                      </a:r>
                      <a:endParaRPr b="1" sz="1800"/>
                    </a:p>
                  </a:txBody>
                  <a:tcPr marT="91425" marB="91425" marR="91425" marL="91425">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US" sz="1800"/>
                        <a:t>Batt. serial</a:t>
                      </a:r>
                      <a:endParaRPr b="1" sz="1800"/>
                    </a:p>
                  </a:txBody>
                  <a:tcPr marT="91425" marB="91425" marR="91425" marL="91425">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b="1" lang="en-US" sz="1800"/>
                        <a:t>Duration batt. lasted in the field</a:t>
                      </a:r>
                      <a:endParaRPr b="1" sz="1800"/>
                    </a:p>
                  </a:txBody>
                  <a:tcPr marT="91425" marB="91425" marR="91425" marL="91425"/>
                </a:tc>
                <a:tc>
                  <a:txBody>
                    <a:bodyPr/>
                    <a:lstStyle/>
                    <a:p>
                      <a:pPr indent="0" lvl="0" marL="0" rtl="0" algn="l">
                        <a:spcBef>
                          <a:spcPts val="0"/>
                        </a:spcBef>
                        <a:spcAft>
                          <a:spcPts val="0"/>
                        </a:spcAft>
                        <a:buNone/>
                      </a:pPr>
                      <a:r>
                        <a:rPr b="1" lang="en-US" sz="1800"/>
                        <a:t>Internal batt. resistance </a:t>
                      </a:r>
                      <a:endParaRPr b="1" sz="1800"/>
                    </a:p>
                  </a:txBody>
                  <a:tcPr marT="91425" marB="91425" marR="91425" marL="91425"/>
                </a:tc>
                <a:tc>
                  <a:txBody>
                    <a:bodyPr/>
                    <a:lstStyle/>
                    <a:p>
                      <a:pPr indent="0" lvl="0" marL="0" rtl="0" algn="l">
                        <a:spcBef>
                          <a:spcPts val="0"/>
                        </a:spcBef>
                        <a:spcAft>
                          <a:spcPts val="0"/>
                        </a:spcAft>
                        <a:buNone/>
                      </a:pPr>
                      <a:r>
                        <a:rPr b="1" lang="en-US" sz="1800"/>
                        <a:t>Duration it lasted on battery in inhouse KP</a:t>
                      </a:r>
                      <a:endParaRPr b="1" sz="1800"/>
                    </a:p>
                  </a:txBody>
                  <a:tcPr marT="91425" marB="91425" marR="91425" marL="91425"/>
                </a:tc>
              </a:tr>
              <a:tr h="517425">
                <a:tc>
                  <a:txBody>
                    <a:bodyPr/>
                    <a:lstStyle/>
                    <a:p>
                      <a:pPr indent="0" lvl="0" marL="0" rtl="0" algn="l">
                        <a:spcBef>
                          <a:spcPts val="0"/>
                        </a:spcBef>
                        <a:spcAft>
                          <a:spcPts val="0"/>
                        </a:spcAft>
                        <a:buNone/>
                      </a:pPr>
                      <a:r>
                        <a:rPr lang="en-US" sz="1800"/>
                        <a:t>1</a:t>
                      </a:r>
                      <a:endParaRPr sz="1800"/>
                    </a:p>
                  </a:txBody>
                  <a:tcPr marT="91425" marB="91425" marR="91425" marL="91425" anchor="ctr">
                    <a:lnR cap="flat" cmpd="sng" w="9500">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800">
                          <a:solidFill>
                            <a:srgbClr val="222222"/>
                          </a:solidFill>
                          <a:highlight>
                            <a:srgbClr val="FFFFFF"/>
                          </a:highlight>
                          <a:latin typeface="Roboto"/>
                          <a:ea typeface="Roboto"/>
                          <a:cs typeface="Roboto"/>
                          <a:sym typeface="Roboto"/>
                        </a:rPr>
                        <a:t>KP-0176</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800"/>
                        <a:t>3h 00min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gridSpan="2">
                  <a:txBody>
                    <a:bodyPr/>
                    <a:lstStyle/>
                    <a:p>
                      <a:pPr indent="0" lvl="0" marL="0" rtl="0" algn="l">
                        <a:spcBef>
                          <a:spcPts val="0"/>
                        </a:spcBef>
                        <a:spcAft>
                          <a:spcPts val="0"/>
                        </a:spcAft>
                        <a:buClr>
                          <a:schemeClr val="dk1"/>
                        </a:buClr>
                        <a:buSzPts val="1100"/>
                        <a:buFont typeface="Arial"/>
                        <a:buNone/>
                      </a:pPr>
                      <a:r>
                        <a:rPr lang="en-US" sz="1800">
                          <a:solidFill>
                            <a:schemeClr val="dk1"/>
                          </a:solidFill>
                        </a:rPr>
                        <a:t>Batt. couldn’t be retrieved (shop closed)</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solidFill>
                      <a:srgbClr val="CCCCCC"/>
                    </a:solidFill>
                  </a:tcPr>
                </a:tc>
                <a:tc hMerge="1"/>
              </a:tr>
              <a:tr h="517425">
                <a:tc>
                  <a:txBody>
                    <a:bodyPr/>
                    <a:lstStyle/>
                    <a:p>
                      <a:pPr indent="0" lvl="0" marL="0" rtl="0" algn="l">
                        <a:spcBef>
                          <a:spcPts val="0"/>
                        </a:spcBef>
                        <a:spcAft>
                          <a:spcPts val="0"/>
                        </a:spcAft>
                        <a:buNone/>
                      </a:pPr>
                      <a:r>
                        <a:rPr lang="en-US" sz="1800"/>
                        <a:t>2</a:t>
                      </a:r>
                      <a:endParaRPr sz="1800"/>
                    </a:p>
                  </a:txBody>
                  <a:tcPr marT="91425" marB="91425" marR="91425" marL="91425" anchor="ctr">
                    <a:lnR cap="flat" cmpd="sng" w="9500">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800">
                          <a:solidFill>
                            <a:srgbClr val="222222"/>
                          </a:solidFill>
                          <a:highlight>
                            <a:srgbClr val="FFFFFF"/>
                          </a:highlight>
                          <a:latin typeface="Roboto"/>
                          <a:ea typeface="Roboto"/>
                          <a:cs typeface="Roboto"/>
                          <a:sym typeface="Roboto"/>
                        </a:rPr>
                        <a:t>KP-0238</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222222"/>
                          </a:solidFill>
                          <a:highlight>
                            <a:srgbClr val="FFFFFF"/>
                          </a:highlight>
                          <a:latin typeface="Roboto"/>
                          <a:ea typeface="Roboto"/>
                          <a:cs typeface="Roboto"/>
                          <a:sym typeface="Roboto"/>
                        </a:rPr>
                        <a:t>KPR41S0236</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800"/>
                        <a:t>5h 15min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7.97m</a:t>
                      </a:r>
                      <a:r>
                        <a:rPr lang="en-US" sz="1800">
                          <a:solidFill>
                            <a:schemeClr val="dk1"/>
                          </a:solidFill>
                        </a:rPr>
                        <a:t>Ω</a:t>
                      </a:r>
                      <a:r>
                        <a:rPr lang="en-US" sz="1800"/>
                        <a:t> @13.94V</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4h 19min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r>
              <a:tr h="517425">
                <a:tc>
                  <a:txBody>
                    <a:bodyPr/>
                    <a:lstStyle/>
                    <a:p>
                      <a:pPr indent="0" lvl="0" marL="0" rtl="0" algn="l">
                        <a:spcBef>
                          <a:spcPts val="0"/>
                        </a:spcBef>
                        <a:spcAft>
                          <a:spcPts val="0"/>
                        </a:spcAft>
                        <a:buNone/>
                      </a:pPr>
                      <a:r>
                        <a:rPr lang="en-US" sz="1800"/>
                        <a:t>3</a:t>
                      </a:r>
                      <a:endParaRPr sz="1800"/>
                    </a:p>
                  </a:txBody>
                  <a:tcPr marT="91425" marB="91425" marR="91425" marL="91425" anchor="ctr">
                    <a:lnR cap="flat" cmpd="sng" w="9500">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800">
                          <a:solidFill>
                            <a:srgbClr val="222222"/>
                          </a:solidFill>
                          <a:highlight>
                            <a:srgbClr val="FFFFFF"/>
                          </a:highlight>
                          <a:latin typeface="Roboto"/>
                          <a:ea typeface="Roboto"/>
                          <a:cs typeface="Roboto"/>
                          <a:sym typeface="Roboto"/>
                        </a:rPr>
                        <a:t>KP-0164</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rgbClr val="222222"/>
                          </a:solidFill>
                          <a:highlight>
                            <a:schemeClr val="lt1"/>
                          </a:highlight>
                          <a:latin typeface="Roboto"/>
                          <a:ea typeface="Roboto"/>
                          <a:cs typeface="Roboto"/>
                          <a:sym typeface="Roboto"/>
                        </a:rPr>
                        <a:t>KPR41S0212</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800"/>
                        <a:t>6h 00min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7.95m</a:t>
                      </a:r>
                      <a:r>
                        <a:rPr lang="en-US" sz="1800">
                          <a:solidFill>
                            <a:schemeClr val="dk1"/>
                          </a:solidFill>
                        </a:rPr>
                        <a:t>Ω</a:t>
                      </a:r>
                      <a:r>
                        <a:rPr lang="en-US" sz="1800"/>
                        <a:t> @13.66V</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6h 47min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r>
              <a:tr h="517425">
                <a:tc>
                  <a:txBody>
                    <a:bodyPr/>
                    <a:lstStyle/>
                    <a:p>
                      <a:pPr indent="0" lvl="0" marL="0" rtl="0" algn="l">
                        <a:spcBef>
                          <a:spcPts val="0"/>
                        </a:spcBef>
                        <a:spcAft>
                          <a:spcPts val="0"/>
                        </a:spcAft>
                        <a:buNone/>
                      </a:pPr>
                      <a:r>
                        <a:rPr lang="en-US" sz="1800"/>
                        <a:t>4</a:t>
                      </a:r>
                      <a:endParaRPr sz="1800"/>
                    </a:p>
                  </a:txBody>
                  <a:tcPr marT="91425" marB="91425" marR="91425" marL="91425" anchor="ctr">
                    <a:lnR cap="flat" cmpd="sng" w="9500">
                      <a:solidFill>
                        <a:srgbClr val="CCCCCC"/>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lang="en-US" sz="1800">
                          <a:solidFill>
                            <a:srgbClr val="222222"/>
                          </a:solidFill>
                          <a:highlight>
                            <a:srgbClr val="FFFFFF"/>
                          </a:highlight>
                          <a:latin typeface="Roboto"/>
                          <a:ea typeface="Roboto"/>
                          <a:cs typeface="Roboto"/>
                          <a:sym typeface="Roboto"/>
                        </a:rPr>
                        <a:t>KP-0101</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rgbClr val="222222"/>
                          </a:solidFill>
                          <a:highlight>
                            <a:schemeClr val="lt1"/>
                          </a:highlight>
                          <a:latin typeface="Roboto"/>
                          <a:ea typeface="Roboto"/>
                          <a:cs typeface="Roboto"/>
                          <a:sym typeface="Roboto"/>
                        </a:rPr>
                        <a:t>KPR41S0133</a:t>
                      </a:r>
                      <a:endParaRPr sz="1800">
                        <a:solidFill>
                          <a:srgbClr val="222222"/>
                        </a:solidFill>
                        <a:highlight>
                          <a:srgbClr val="FFFFFF"/>
                        </a:highlight>
                        <a:latin typeface="Roboto"/>
                        <a:ea typeface="Roboto"/>
                        <a:cs typeface="Roboto"/>
                        <a:sym typeface="Roboto"/>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800"/>
                        <a:t>5h 19min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8.60m</a:t>
                      </a:r>
                      <a:r>
                        <a:rPr lang="en-US" sz="1800">
                          <a:solidFill>
                            <a:schemeClr val="dk1"/>
                          </a:solidFill>
                        </a:rPr>
                        <a:t>Ω</a:t>
                      </a:r>
                      <a:r>
                        <a:rPr lang="en-US" sz="1800"/>
                        <a:t> @13.78V</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c>
                  <a:txBody>
                    <a:bodyPr/>
                    <a:lstStyle/>
                    <a:p>
                      <a:pPr indent="0" lvl="0" marL="0" rtl="0" algn="l">
                        <a:spcBef>
                          <a:spcPts val="0"/>
                        </a:spcBef>
                        <a:spcAft>
                          <a:spcPts val="0"/>
                        </a:spcAft>
                        <a:buNone/>
                      </a:pPr>
                      <a:r>
                        <a:rPr lang="en-US" sz="1800"/>
                        <a:t>7h 47min</a:t>
                      </a:r>
                      <a:endParaRPr sz="1800"/>
                    </a:p>
                  </a:txBody>
                  <a:tcPr marT="91425" marB="91425" marR="91425" marL="9142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Faulty Battery Analysis</a:t>
            </a:r>
            <a:endParaRPr/>
          </a:p>
        </p:txBody>
      </p:sp>
      <p:sp>
        <p:nvSpPr>
          <p:cNvPr id="308" name="Google Shape;308;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09" name="Google Shape;309;p36"/>
          <p:cNvPicPr preferRelativeResize="0"/>
          <p:nvPr/>
        </p:nvPicPr>
        <p:blipFill rotWithShape="1">
          <a:blip r:embed="rId3">
            <a:alphaModFix/>
          </a:blip>
          <a:srcRect b="3486" l="0" r="2808" t="2546"/>
          <a:stretch/>
        </p:blipFill>
        <p:spPr>
          <a:xfrm>
            <a:off x="712175" y="1019675"/>
            <a:ext cx="7843125" cy="52094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Cont’d Faulty Battery Analysis</a:t>
            </a:r>
            <a:endParaRPr/>
          </a:p>
        </p:txBody>
      </p:sp>
      <p:sp>
        <p:nvSpPr>
          <p:cNvPr id="316" name="Google Shape;316;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7" name="Google Shape;317;p37"/>
          <p:cNvSpPr txBox="1"/>
          <p:nvPr>
            <p:ph idx="1" type="subTitle"/>
          </p:nvPr>
        </p:nvSpPr>
        <p:spPr>
          <a:xfrm>
            <a:off x="497100" y="952025"/>
            <a:ext cx="11465400" cy="5448900"/>
          </a:xfrm>
          <a:prstGeom prst="rect">
            <a:avLst/>
          </a:prstGeom>
        </p:spPr>
        <p:txBody>
          <a:bodyPr anchorCtr="0" anchor="t" bIns="91425" lIns="0" spcFirstLastPara="1" rIns="91425" wrap="square" tIns="0">
            <a:noAutofit/>
          </a:bodyPr>
          <a:lstStyle/>
          <a:p>
            <a:pPr indent="0" lvl="0" marL="457200" rtl="0" algn="l">
              <a:spcBef>
                <a:spcPts val="1000"/>
              </a:spcBef>
              <a:spcAft>
                <a:spcPts val="0"/>
              </a:spcAft>
              <a:buNone/>
            </a:pPr>
            <a:r>
              <a:rPr b="1" lang="en-US" sz="2400"/>
              <a:t>Analysis</a:t>
            </a:r>
            <a:endParaRPr b="1" sz="2400"/>
          </a:p>
          <a:p>
            <a:pPr indent="-381000" lvl="0" marL="457200" rtl="0" algn="l">
              <a:spcBef>
                <a:spcPts val="1000"/>
              </a:spcBef>
              <a:spcAft>
                <a:spcPts val="0"/>
              </a:spcAft>
              <a:buSzPts val="2400"/>
              <a:buChar char="●"/>
            </a:pPr>
            <a:r>
              <a:rPr lang="en-US" sz="2400"/>
              <a:t>All sampled batteries lasted less than 9h.</a:t>
            </a:r>
            <a:endParaRPr sz="2400"/>
          </a:p>
          <a:p>
            <a:pPr indent="-381000" lvl="0" marL="457200" rtl="0" algn="l">
              <a:spcBef>
                <a:spcPts val="0"/>
              </a:spcBef>
              <a:spcAft>
                <a:spcPts val="0"/>
              </a:spcAft>
              <a:buSzPts val="2400"/>
              <a:buChar char="●"/>
            </a:pPr>
            <a:r>
              <a:rPr lang="en-US" sz="2400"/>
              <a:t>Internal battery resistance remained unchanged, compared with </a:t>
            </a:r>
            <a:r>
              <a:rPr lang="en-US" sz="2400"/>
              <a:t>datasheet reference of 8m</a:t>
            </a:r>
            <a:r>
              <a:rPr lang="en-US" sz="2400"/>
              <a:t>Ω</a:t>
            </a:r>
            <a:r>
              <a:rPr lang="en-US" sz="2400"/>
              <a:t>.</a:t>
            </a:r>
            <a:endParaRPr sz="2400"/>
          </a:p>
          <a:p>
            <a:pPr indent="0" lvl="0" marL="457200" rtl="0" algn="l">
              <a:spcBef>
                <a:spcPts val="1000"/>
              </a:spcBef>
              <a:spcAft>
                <a:spcPts val="0"/>
              </a:spcAft>
              <a:buNone/>
            </a:pPr>
            <a:r>
              <a:rPr b="1" lang="en-US" sz="2400"/>
              <a:t>Recommendation </a:t>
            </a:r>
            <a:endParaRPr b="1" sz="2400"/>
          </a:p>
          <a:p>
            <a:pPr indent="-381000" lvl="0" marL="457200" rtl="0" algn="l">
              <a:spcBef>
                <a:spcPts val="1000"/>
              </a:spcBef>
              <a:spcAft>
                <a:spcPts val="0"/>
              </a:spcAft>
              <a:buSzPts val="2400"/>
              <a:buChar char="●"/>
            </a:pPr>
            <a:r>
              <a:rPr lang="en-US" sz="2400"/>
              <a:t>Manufacturer Response</a:t>
            </a:r>
            <a:endParaRPr sz="2400"/>
          </a:p>
          <a:p>
            <a:pPr indent="-381000" lvl="1" marL="914400" rtl="0" algn="l">
              <a:spcBef>
                <a:spcPts val="0"/>
              </a:spcBef>
              <a:spcAft>
                <a:spcPts val="0"/>
              </a:spcAft>
              <a:buSzPts val="2400"/>
              <a:buChar char="○"/>
            </a:pPr>
            <a:r>
              <a:rPr lang="en-US" sz="2400"/>
              <a:t>Improper charging of the batteries</a:t>
            </a:r>
            <a:endParaRPr sz="2400"/>
          </a:p>
          <a:p>
            <a:pPr indent="-381000" lvl="1" marL="914400" rtl="0" algn="l">
              <a:spcBef>
                <a:spcPts val="0"/>
              </a:spcBef>
              <a:spcAft>
                <a:spcPts val="0"/>
              </a:spcAft>
              <a:buSzPts val="2400"/>
              <a:buChar char="○"/>
            </a:pPr>
            <a:r>
              <a:rPr lang="en-US" sz="2400"/>
              <a:t>Battery went bad due to long storage time without charging during warehouse storage or during shipping</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KP Battery Longevity</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Analyze</a:t>
            </a:r>
            <a:r>
              <a:rPr lang="en-US"/>
              <a:t> </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Conclusions</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324" name="Google Shape;324;p38"/>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Short term solution</a:t>
            </a:r>
            <a:endParaRPr b="1" sz="2400"/>
          </a:p>
          <a:p>
            <a:pPr indent="-381000" lvl="0" marL="457200" rtl="0" algn="l">
              <a:spcBef>
                <a:spcPts val="1000"/>
              </a:spcBef>
              <a:spcAft>
                <a:spcPts val="0"/>
              </a:spcAft>
              <a:buSzPts val="2400"/>
              <a:buFont typeface="Nunito"/>
              <a:buChar char="●"/>
            </a:pPr>
            <a:r>
              <a:rPr lang="en-US" sz="2400"/>
              <a:t>Communication:</a:t>
            </a:r>
            <a:endParaRPr sz="2400"/>
          </a:p>
          <a:p>
            <a:pPr indent="-355600" lvl="1" marL="914400" rtl="0" algn="l">
              <a:spcBef>
                <a:spcPts val="0"/>
              </a:spcBef>
              <a:spcAft>
                <a:spcPts val="0"/>
              </a:spcAft>
              <a:buSzPts val="2000"/>
              <a:buFont typeface="Nunito"/>
              <a:buChar char="○"/>
            </a:pPr>
            <a:r>
              <a:rPr lang="en-US">
                <a:latin typeface="Nunito"/>
                <a:ea typeface="Nunito"/>
                <a:cs typeface="Nunito"/>
                <a:sym typeface="Nunito"/>
              </a:rPr>
              <a:t>CS to communicate to agents to keep KPs on mains at all times to allow the battery charge to full capacity - they only save KSh. 20/month by switching OFF the KP at night.</a:t>
            </a:r>
            <a:endParaRPr>
              <a:latin typeface="Nunito"/>
              <a:ea typeface="Nunito"/>
              <a:cs typeface="Nunito"/>
              <a:sym typeface="Nunito"/>
            </a:endParaRPr>
          </a:p>
          <a:p>
            <a:pPr indent="-355600" lvl="1" marL="914400" rtl="0" algn="l">
              <a:spcBef>
                <a:spcPts val="0"/>
              </a:spcBef>
              <a:spcAft>
                <a:spcPts val="0"/>
              </a:spcAft>
              <a:buSzPts val="2000"/>
              <a:buChar char="○"/>
            </a:pPr>
            <a:r>
              <a:rPr lang="en-US">
                <a:latin typeface="Nunito"/>
                <a:ea typeface="Nunito"/>
                <a:cs typeface="Nunito"/>
                <a:sym typeface="Nunito"/>
              </a:rPr>
              <a:t>NOC to identify misleading battery low alerts which are generated by the system following a dispense when battery level is close to threshold. I</a:t>
            </a:r>
            <a:r>
              <a:rPr lang="en-US">
                <a:latin typeface="Nunito"/>
                <a:ea typeface="Nunito"/>
                <a:cs typeface="Nunito"/>
                <a:sym typeface="Nunito"/>
              </a:rPr>
              <a:t>f customers experiences these alerts on subsequent dispenses when system voltage is close to but above 12.0V, a 1 min delay should be allowed between dispenses to allow the system to recover.</a:t>
            </a:r>
            <a:endParaRPr>
              <a:latin typeface="Nunito"/>
              <a:ea typeface="Nunito"/>
              <a:cs typeface="Nunito"/>
              <a:sym typeface="Nunito"/>
            </a:endParaRPr>
          </a:p>
          <a:p>
            <a:pPr indent="0" lvl="0" marL="0" rtl="0" algn="l">
              <a:spcBef>
                <a:spcPts val="1000"/>
              </a:spcBef>
              <a:spcAft>
                <a:spcPts val="0"/>
              </a:spcAft>
              <a:buNone/>
            </a:pPr>
            <a:r>
              <a:t/>
            </a:r>
            <a:endParaRPr/>
          </a:p>
        </p:txBody>
      </p:sp>
      <p:pic>
        <p:nvPicPr>
          <p:cNvPr id="325" name="Google Shape;325;p38"/>
          <p:cNvPicPr preferRelativeResize="0"/>
          <p:nvPr/>
        </p:nvPicPr>
        <p:blipFill rotWithShape="1">
          <a:blip r:embed="rId3">
            <a:alphaModFix/>
          </a:blip>
          <a:srcRect b="14958" l="0" r="0" t="0"/>
          <a:stretch/>
        </p:blipFill>
        <p:spPr>
          <a:xfrm>
            <a:off x="3134225" y="4189300"/>
            <a:ext cx="5156699" cy="2000625"/>
          </a:xfrm>
          <a:prstGeom prst="rect">
            <a:avLst/>
          </a:prstGeom>
          <a:noFill/>
          <a:ln>
            <a:noFill/>
          </a:ln>
        </p:spPr>
      </p:pic>
      <p:sp>
        <p:nvSpPr>
          <p:cNvPr id="326" name="Google Shape;326;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 </a:t>
            </a:r>
            <a:r>
              <a:rPr lang="en-US"/>
              <a:t>Conclusion</a:t>
            </a:r>
            <a:endParaRPr/>
          </a:p>
        </p:txBody>
      </p:sp>
      <p:sp>
        <p:nvSpPr>
          <p:cNvPr id="333" name="Google Shape;333;p39"/>
          <p:cNvSpPr txBox="1"/>
          <p:nvPr>
            <p:ph idx="1" type="subTitle"/>
          </p:nvPr>
        </p:nvSpPr>
        <p:spPr>
          <a:xfrm>
            <a:off x="215525" y="964000"/>
            <a:ext cx="11736900" cy="5436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Update the </a:t>
            </a:r>
            <a:r>
              <a:rPr lang="en-US" sz="2400"/>
              <a:t>system voltage equation on the KP controller</a:t>
            </a:r>
            <a:endParaRPr sz="2400"/>
          </a:p>
          <a:p>
            <a:pPr indent="0" lvl="0" marL="914400" rtl="0" algn="l">
              <a:spcBef>
                <a:spcPts val="1000"/>
              </a:spcBef>
              <a:spcAft>
                <a:spcPts val="0"/>
              </a:spcAft>
              <a:buNone/>
            </a:pPr>
            <a:r>
              <a:rPr lang="en-US" sz="2400"/>
              <a:t> </a:t>
            </a:r>
            <a:r>
              <a:rPr i="1" lang="en-US" sz="2400"/>
              <a:t>i.e. Recommended equation = current equation + O.4V.</a:t>
            </a:r>
            <a:endParaRPr i="1" sz="2400"/>
          </a:p>
          <a:p>
            <a:pPr indent="-381000" lvl="1" marL="914400" rtl="0" algn="l">
              <a:spcBef>
                <a:spcPts val="500"/>
              </a:spcBef>
              <a:spcAft>
                <a:spcPts val="0"/>
              </a:spcAft>
              <a:buSzPts val="2400"/>
              <a:buAutoNum type="alphaLcPeriod"/>
            </a:pPr>
            <a:r>
              <a:rPr lang="en-US" sz="2400">
                <a:latin typeface="Nunito"/>
                <a:ea typeface="Nunito"/>
                <a:cs typeface="Nunito"/>
                <a:sym typeface="Nunito"/>
              </a:rPr>
              <a:t>Benefit is KP will last longer on battery approximately 22 hours, this action will require replacement of 18UPS whose cut-off threshold is ≥11.5V</a:t>
            </a:r>
            <a:endParaRPr sz="2400"/>
          </a:p>
          <a:p>
            <a:pPr indent="-381000" lvl="0" marL="457200" rtl="0" algn="l">
              <a:spcBef>
                <a:spcPts val="0"/>
              </a:spcBef>
              <a:spcAft>
                <a:spcPts val="0"/>
              </a:spcAft>
              <a:buSzPts val="2400"/>
              <a:buChar char="●"/>
            </a:pPr>
            <a:r>
              <a:rPr lang="en-US" sz="2400"/>
              <a:t>Follow up with manufacturer in regarding faulty batteries under warranty.</a:t>
            </a:r>
            <a:endParaRPr sz="2400"/>
          </a:p>
          <a:p>
            <a:pPr indent="0" lvl="0" marL="0" rtl="0" algn="l">
              <a:spcBef>
                <a:spcPts val="1000"/>
              </a:spcBef>
              <a:spcAft>
                <a:spcPts val="0"/>
              </a:spcAft>
              <a:buNone/>
            </a:pPr>
            <a:r>
              <a:rPr b="1" lang="en-US" sz="2400"/>
              <a:t>Long term proposed recommendation</a:t>
            </a:r>
            <a:endParaRPr b="1" sz="2400"/>
          </a:p>
          <a:p>
            <a:pPr indent="-381000" lvl="0" marL="457200" rtl="0" algn="l">
              <a:spcBef>
                <a:spcPts val="1000"/>
              </a:spcBef>
              <a:spcAft>
                <a:spcPts val="0"/>
              </a:spcAft>
              <a:buSzPts val="2400"/>
              <a:buChar char="●"/>
            </a:pPr>
            <a:r>
              <a:rPr lang="en-US" sz="2400"/>
              <a:t>Raise max charging current limit of UPS to reduce battery charging duration</a:t>
            </a:r>
            <a:endParaRPr sz="2400"/>
          </a:p>
          <a:p>
            <a:pPr indent="-381000" lvl="1" marL="914400" rtl="0" algn="l">
              <a:spcBef>
                <a:spcPts val="0"/>
              </a:spcBef>
              <a:spcAft>
                <a:spcPts val="0"/>
              </a:spcAft>
              <a:buSzPts val="2400"/>
              <a:buChar char="○"/>
            </a:pPr>
            <a:r>
              <a:rPr lang="en-US" sz="2400">
                <a:latin typeface="Nunito"/>
                <a:ea typeface="Nunito"/>
                <a:cs typeface="Nunito"/>
                <a:sym typeface="Nunito"/>
              </a:rPr>
              <a:t>This will require re-designing UPS to deliver max 8A battery charging current, hence charging duration shall drop to about 10h (constant current charging method).</a:t>
            </a:r>
            <a:endParaRPr sz="2400">
              <a:latin typeface="Nunito"/>
              <a:ea typeface="Nunito"/>
              <a:cs typeface="Nunito"/>
              <a:sym typeface="Nunito"/>
            </a:endParaRPr>
          </a:p>
          <a:p>
            <a:pPr indent="-381000" lvl="1" marL="914400" rtl="0" algn="l">
              <a:spcBef>
                <a:spcPts val="0"/>
              </a:spcBef>
              <a:spcAft>
                <a:spcPts val="0"/>
              </a:spcAft>
              <a:buSzPts val="2400"/>
              <a:buChar char="○"/>
            </a:pPr>
            <a:r>
              <a:rPr lang="en-US" sz="2400">
                <a:latin typeface="Nunito"/>
                <a:ea typeface="Nunito"/>
                <a:cs typeface="Nunito"/>
                <a:sym typeface="Nunito"/>
              </a:rPr>
              <a:t>This will solve agent related issues where the agents switch off power at night.</a:t>
            </a:r>
            <a:endParaRPr sz="2000"/>
          </a:p>
        </p:txBody>
      </p:sp>
      <p:sp>
        <p:nvSpPr>
          <p:cNvPr id="334" name="Google Shape;334;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items</a:t>
            </a:r>
            <a:endParaRPr/>
          </a:p>
        </p:txBody>
      </p:sp>
      <p:sp>
        <p:nvSpPr>
          <p:cNvPr id="341" name="Google Shape;341;p40"/>
          <p:cNvSpPr txBox="1"/>
          <p:nvPr>
            <p:ph idx="1" type="subTitle"/>
          </p:nvPr>
        </p:nvSpPr>
        <p:spPr>
          <a:xfrm>
            <a:off x="534924" y="10276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Software</a:t>
            </a:r>
            <a:r>
              <a:rPr lang="en-US"/>
              <a:t> and Product</a:t>
            </a:r>
            <a:endParaRPr/>
          </a:p>
          <a:p>
            <a:pPr indent="-406400" lvl="0" marL="457200" rtl="0" algn="l">
              <a:spcBef>
                <a:spcPts val="1000"/>
              </a:spcBef>
              <a:spcAft>
                <a:spcPts val="0"/>
              </a:spcAft>
              <a:buSzPts val="2800"/>
              <a:buChar char="●"/>
            </a:pPr>
            <a:r>
              <a:rPr lang="en-US"/>
              <a:t>Lower threshold for battery low alert from 12V to 11.6V</a:t>
            </a:r>
            <a:endParaRPr/>
          </a:p>
          <a:p>
            <a:pPr indent="0" lvl="0" marL="0" rtl="0" algn="l">
              <a:spcBef>
                <a:spcPts val="1000"/>
              </a:spcBef>
              <a:spcAft>
                <a:spcPts val="0"/>
              </a:spcAft>
              <a:buNone/>
            </a:pPr>
            <a:r>
              <a:rPr lang="en-US"/>
              <a:t>Production Engineering</a:t>
            </a:r>
            <a:endParaRPr/>
          </a:p>
          <a:p>
            <a:pPr indent="-406400" lvl="0" marL="457200" rtl="0" algn="l">
              <a:spcBef>
                <a:spcPts val="1000"/>
              </a:spcBef>
              <a:spcAft>
                <a:spcPts val="0"/>
              </a:spcAft>
              <a:buSzPts val="2800"/>
              <a:buChar char="●"/>
            </a:pPr>
            <a:r>
              <a:rPr lang="en-US"/>
              <a:t>Identify UPS in the field with cut off voltage less than 11.5V</a:t>
            </a:r>
            <a:endParaRPr/>
          </a:p>
          <a:p>
            <a:pPr indent="-406400" lvl="0" marL="457200" rtl="0" algn="l">
              <a:spcBef>
                <a:spcPts val="0"/>
              </a:spcBef>
              <a:spcAft>
                <a:spcPts val="0"/>
              </a:spcAft>
              <a:buSzPts val="2800"/>
              <a:buChar char="●"/>
            </a:pPr>
            <a:r>
              <a:rPr lang="en-US"/>
              <a:t>Follow up with manufacturer regarding faulty batteries - Done</a:t>
            </a:r>
            <a:endParaRPr/>
          </a:p>
        </p:txBody>
      </p:sp>
      <p:sp>
        <p:nvSpPr>
          <p:cNvPr id="342" name="Google Shape;342;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details</a:t>
            </a:r>
            <a:endParaRPr/>
          </a:p>
        </p:txBody>
      </p:sp>
      <p:sp>
        <p:nvSpPr>
          <p:cNvPr id="349" name="Google Shape;349;p41"/>
          <p:cNvSpPr txBox="1"/>
          <p:nvPr>
            <p:ph idx="1" type="subTitle"/>
          </p:nvPr>
        </p:nvSpPr>
        <p:spPr>
          <a:xfrm>
            <a:off x="458700" y="1133225"/>
            <a:ext cx="11274600" cy="4962900"/>
          </a:xfrm>
          <a:prstGeom prst="rect">
            <a:avLst/>
          </a:prstGeom>
        </p:spPr>
        <p:txBody>
          <a:bodyPr anchorCtr="0" anchor="t" bIns="45700" lIns="91425" spcFirstLastPara="1" rIns="91425" wrap="square" tIns="45700">
            <a:noAutofit/>
          </a:bodyPr>
          <a:lstStyle/>
          <a:p>
            <a:pPr indent="-406400" lvl="0" marL="457200" rtl="0" algn="l">
              <a:lnSpc>
                <a:spcPct val="150000"/>
              </a:lnSpc>
              <a:spcBef>
                <a:spcPts val="1000"/>
              </a:spcBef>
              <a:spcAft>
                <a:spcPts val="0"/>
              </a:spcAft>
              <a:buSzPts val="2800"/>
              <a:buAutoNum type="arabicPeriod"/>
            </a:pPr>
            <a:r>
              <a:rPr lang="en-US" sz="2400" u="sng">
                <a:solidFill>
                  <a:schemeClr val="hlink"/>
                </a:solidFill>
                <a:hlinkClick r:id="rId3"/>
              </a:rPr>
              <a:t>Graphical results for in-house battery longevity tests</a:t>
            </a:r>
            <a:endParaRPr/>
          </a:p>
          <a:p>
            <a:pPr indent="-406400" lvl="0" marL="457200" rtl="0" algn="l">
              <a:lnSpc>
                <a:spcPct val="150000"/>
              </a:lnSpc>
              <a:spcBef>
                <a:spcPts val="0"/>
              </a:spcBef>
              <a:spcAft>
                <a:spcPts val="0"/>
              </a:spcAft>
              <a:buSzPts val="2800"/>
              <a:buAutoNum type="arabicPeriod"/>
            </a:pPr>
            <a:r>
              <a:rPr lang="en-US" sz="2400" u="sng">
                <a:solidFill>
                  <a:schemeClr val="hlink"/>
                </a:solidFill>
                <a:latin typeface="Arial"/>
                <a:ea typeface="Arial"/>
                <a:cs typeface="Arial"/>
                <a:sym typeface="Arial"/>
                <a:hlinkClick r:id="rId4"/>
              </a:rPr>
              <a:t>Results of the KPC system voltage bench test</a:t>
            </a:r>
            <a:endParaRPr/>
          </a:p>
          <a:p>
            <a:pPr indent="-406400" lvl="0" marL="457200" rtl="0" algn="l">
              <a:lnSpc>
                <a:spcPct val="150000"/>
              </a:lnSpc>
              <a:spcBef>
                <a:spcPts val="0"/>
              </a:spcBef>
              <a:spcAft>
                <a:spcPts val="0"/>
              </a:spcAft>
              <a:buSzPts val="2800"/>
              <a:buAutoNum type="arabicPeriod"/>
            </a:pPr>
            <a:r>
              <a:rPr lang="en-US" sz="2400" u="sng">
                <a:solidFill>
                  <a:schemeClr val="hlink"/>
                </a:solidFill>
                <a:latin typeface="Arial"/>
                <a:ea typeface="Arial"/>
                <a:cs typeface="Arial"/>
                <a:sym typeface="Arial"/>
                <a:hlinkClick r:id="rId5"/>
              </a:rPr>
              <a:t>Results of KPC system voltage equation accuracy investigation -KP setup</a:t>
            </a:r>
            <a:endParaRPr/>
          </a:p>
          <a:p>
            <a:pPr indent="0" lvl="0" marL="457200" rtl="0" algn="l">
              <a:lnSpc>
                <a:spcPct val="150000"/>
              </a:lnSpc>
              <a:spcBef>
                <a:spcPts val="1000"/>
              </a:spcBef>
              <a:spcAft>
                <a:spcPts val="0"/>
              </a:spcAft>
              <a:buNone/>
            </a:pPr>
            <a:r>
              <a:t/>
            </a:r>
            <a:endParaRPr/>
          </a:p>
        </p:txBody>
      </p:sp>
      <p:sp>
        <p:nvSpPr>
          <p:cNvPr id="350" name="Google Shape;350;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861600"/>
            <a:ext cx="11274600" cy="51348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14</a:t>
            </a:r>
            <a:r>
              <a:rPr lang="en-US"/>
              <a:t> </a:t>
            </a:r>
            <a:r>
              <a:rPr lang="en-US"/>
              <a:t>KPs are reported to have batteries draining within 12h when the mains supply is unavailable. </a:t>
            </a:r>
            <a:endParaRPr/>
          </a:p>
          <a:p>
            <a:pPr indent="-406400" lvl="0" marL="457200" rtl="0" algn="l">
              <a:spcBef>
                <a:spcPts val="0"/>
              </a:spcBef>
              <a:spcAft>
                <a:spcPts val="0"/>
              </a:spcAft>
              <a:buSzPts val="2800"/>
              <a:buChar char="●"/>
            </a:pPr>
            <a:r>
              <a:rPr lang="en-US"/>
              <a:t>The list of affected KPs as shared by NOC is detailed in </a:t>
            </a:r>
            <a:r>
              <a:rPr lang="en-US" u="sng">
                <a:solidFill>
                  <a:schemeClr val="hlink"/>
                </a:solidFill>
                <a:hlinkClick r:id="rId3"/>
              </a:rPr>
              <a:t>Power Supply Audits sheet.</a:t>
            </a:r>
            <a:endParaRPr/>
          </a:p>
          <a:p>
            <a:pPr indent="-406400" lvl="0" marL="457200" rtl="0" algn="l">
              <a:spcBef>
                <a:spcPts val="0"/>
              </a:spcBef>
              <a:spcAft>
                <a:spcPts val="0"/>
              </a:spcAft>
              <a:buSzPts val="2800"/>
              <a:buChar char="●"/>
            </a:pPr>
            <a:r>
              <a:rPr lang="en-US"/>
              <a:t>The objective is to determine how long a battery on an active KP should last and is to identify the possible causes of the rapid depletion of KP battery.</a:t>
            </a:r>
            <a:r>
              <a:rPr lang="en-US"/>
              <a: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699" y="1003045"/>
            <a:ext cx="11274600" cy="48519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4 KPs have batteries discharging at a fast rate (3-6h).</a:t>
            </a:r>
            <a:endParaRPr/>
          </a:p>
          <a:p>
            <a:pPr indent="-406400" lvl="0" marL="457200" rtl="0" algn="l">
              <a:spcBef>
                <a:spcPts val="0"/>
              </a:spcBef>
              <a:spcAft>
                <a:spcPts val="0"/>
              </a:spcAft>
              <a:buSzPts val="2800"/>
              <a:buChar char="●"/>
            </a:pPr>
            <a:r>
              <a:rPr lang="en-US"/>
              <a:t>14 other battery related issues involve agents switching off the power often, hence batteries do not charge to full capacity and lasts less when KP is switched to battery.</a:t>
            </a:r>
            <a:endParaRPr/>
          </a:p>
          <a:p>
            <a:pPr indent="-406400" lvl="0" marL="457200" rtl="0" algn="l">
              <a:spcBef>
                <a:spcPts val="0"/>
              </a:spcBef>
              <a:spcAft>
                <a:spcPts val="0"/>
              </a:spcAft>
              <a:buSzPts val="2800"/>
              <a:buChar char="●"/>
            </a:pPr>
            <a:r>
              <a:rPr lang="en-US"/>
              <a:t>40Ah batteries in the field last less than the manufacturer’s specified duration of about 15h.</a:t>
            </a:r>
            <a:endParaRPr/>
          </a:p>
          <a:p>
            <a:pPr indent="-406400" lvl="0" marL="457200" rtl="0" algn="l">
              <a:spcBef>
                <a:spcPts val="0"/>
              </a:spcBef>
              <a:spcAft>
                <a:spcPts val="0"/>
              </a:spcAft>
              <a:buSzPts val="2800"/>
              <a:buChar char="●"/>
            </a:pPr>
            <a:r>
              <a:rPr lang="en-US"/>
              <a:t>Currently UPS charges battery at 1.7A whereas battery datasheet specifies 4A, to charge battery to full capacity in 28h.</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325" y="1046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Determine the Longevity of KP Battery </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5" name="Google Shape;195;p23"/>
          <p:cNvSpPr txBox="1"/>
          <p:nvPr>
            <p:ph idx="1" type="subTitle"/>
          </p:nvPr>
        </p:nvSpPr>
        <p:spPr>
          <a:xfrm>
            <a:off x="458725" y="964000"/>
            <a:ext cx="11274600" cy="522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Test setup</a:t>
            </a:r>
            <a:endParaRPr b="1" sz="2400"/>
          </a:p>
          <a:p>
            <a:pPr indent="-381000" lvl="0" marL="457200" rtl="0" algn="l">
              <a:spcBef>
                <a:spcPts val="1000"/>
              </a:spcBef>
              <a:spcAft>
                <a:spcPts val="0"/>
              </a:spcAft>
              <a:buSzPts val="2400"/>
              <a:buChar char="●"/>
            </a:pPr>
            <a:r>
              <a:rPr lang="en-US" sz="2400"/>
              <a:t>Fully charge the </a:t>
            </a:r>
            <a:r>
              <a:rPr lang="en-US" sz="2400"/>
              <a:t>5 batteries on the in-house KPs. </a:t>
            </a:r>
            <a:endParaRPr sz="2400"/>
          </a:p>
          <a:p>
            <a:pPr indent="-381000" lvl="0" marL="457200" rtl="0" algn="l">
              <a:spcBef>
                <a:spcPts val="0"/>
              </a:spcBef>
              <a:spcAft>
                <a:spcPts val="0"/>
              </a:spcAft>
              <a:buSzPts val="2400"/>
              <a:buChar char="●"/>
            </a:pPr>
            <a:r>
              <a:rPr lang="en-US" sz="2400"/>
              <a:t>Record the starting battery voltage reading and duration it takes to discharge to 12.0V</a:t>
            </a:r>
            <a:r>
              <a:rPr lang="en-US" sz="2400"/>
              <a:t> (data was pulled from DB)</a:t>
            </a:r>
            <a:endParaRPr sz="2400"/>
          </a:p>
          <a:p>
            <a:pPr indent="-381000" lvl="0" marL="457200" rtl="0" algn="l">
              <a:spcBef>
                <a:spcPts val="0"/>
              </a:spcBef>
              <a:spcAft>
                <a:spcPts val="0"/>
              </a:spcAft>
              <a:buSzPts val="2400"/>
              <a:buChar char="●"/>
            </a:pPr>
            <a:r>
              <a:rPr lang="en-US" sz="2400"/>
              <a:t>Dispense continuously on these KPs to replicate customer sales.</a:t>
            </a:r>
            <a:endParaRPr sz="2400"/>
          </a:p>
          <a:p>
            <a:pPr indent="0" lvl="0" marL="0" rtl="0" algn="l">
              <a:spcBef>
                <a:spcPts val="1000"/>
              </a:spcBef>
              <a:spcAft>
                <a:spcPts val="0"/>
              </a:spcAft>
              <a:buNone/>
            </a:pPr>
            <a:r>
              <a:rPr b="1" lang="en-US" sz="2400"/>
              <a:t>Results</a:t>
            </a:r>
            <a:endParaRPr sz="2400"/>
          </a:p>
          <a:p>
            <a:pPr indent="-381000" lvl="0" marL="457200" rtl="0" algn="l">
              <a:spcBef>
                <a:spcPts val="1000"/>
              </a:spcBef>
              <a:spcAft>
                <a:spcPts val="0"/>
              </a:spcAft>
              <a:buSzPts val="2400"/>
              <a:buChar char="●"/>
            </a:pPr>
            <a:r>
              <a:rPr lang="en-US" sz="2400"/>
              <a:t>It required more than 24 hours to fully charge an initially depleted KP battery</a:t>
            </a:r>
            <a:endParaRPr sz="2400"/>
          </a:p>
          <a:p>
            <a:pPr indent="-381000" lvl="0" marL="457200" rtl="0" algn="l">
              <a:spcBef>
                <a:spcPts val="0"/>
              </a:spcBef>
              <a:spcAft>
                <a:spcPts val="0"/>
              </a:spcAft>
              <a:buSzPts val="2400"/>
              <a:buChar char="●"/>
            </a:pPr>
            <a:r>
              <a:rPr lang="en-US" sz="2400"/>
              <a:t>KP without android box - lasted 9 hours with 40 complete dispenses (2L).</a:t>
            </a:r>
            <a:endParaRPr sz="2400"/>
          </a:p>
          <a:p>
            <a:pPr indent="-381000" lvl="0" marL="457200" rtl="0" algn="l">
              <a:spcBef>
                <a:spcPts val="0"/>
              </a:spcBef>
              <a:spcAft>
                <a:spcPts val="0"/>
              </a:spcAft>
              <a:buSzPts val="2400"/>
              <a:buChar char="●"/>
            </a:pPr>
            <a:r>
              <a:rPr lang="en-US" sz="2400"/>
              <a:t>KP with android box - lasted 8 hours during which 8 customer dispensed fuel.</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 </a:t>
            </a:r>
            <a:r>
              <a:rPr lang="en-US"/>
              <a:t>Determine the Longevity of KP Battery </a:t>
            </a:r>
            <a:endParaRPr/>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24"/>
          <p:cNvPicPr preferRelativeResize="0"/>
          <p:nvPr/>
        </p:nvPicPr>
        <p:blipFill>
          <a:blip r:embed="rId4">
            <a:alphaModFix/>
          </a:blip>
          <a:stretch>
            <a:fillRect/>
          </a:stretch>
        </p:blipFill>
        <p:spPr>
          <a:xfrm>
            <a:off x="2767679" y="2811850"/>
            <a:ext cx="8201550" cy="3469275"/>
          </a:xfrm>
          <a:prstGeom prst="rect">
            <a:avLst/>
          </a:prstGeom>
          <a:noFill/>
          <a:ln>
            <a:noFill/>
          </a:ln>
        </p:spPr>
      </p:pic>
      <p:sp>
        <p:nvSpPr>
          <p:cNvPr id="204" name="Google Shape;204;p24"/>
          <p:cNvSpPr txBox="1"/>
          <p:nvPr/>
        </p:nvSpPr>
        <p:spPr>
          <a:xfrm>
            <a:off x="171450" y="955015"/>
            <a:ext cx="11289600" cy="2376000"/>
          </a:xfrm>
          <a:prstGeom prst="rect">
            <a:avLst/>
          </a:prstGeom>
          <a:noFill/>
          <a:ln>
            <a:noFill/>
          </a:ln>
        </p:spPr>
        <p:txBody>
          <a:bodyPr anchorCtr="0" anchor="t" bIns="91425" lIns="91425" spcFirstLastPara="1" rIns="91425" wrap="square" tIns="91425">
            <a:noAutofit/>
          </a:bodyPr>
          <a:lstStyle/>
          <a:p>
            <a:pPr indent="-381000" lvl="0" marL="457200" rtl="0" algn="l">
              <a:lnSpc>
                <a:spcPct val="120000"/>
              </a:lnSpc>
              <a:spcBef>
                <a:spcPts val="1000"/>
              </a:spcBef>
              <a:spcAft>
                <a:spcPts val="0"/>
              </a:spcAft>
              <a:buClr>
                <a:schemeClr val="dk1"/>
              </a:buClr>
              <a:buSzPts val="2400"/>
              <a:buFont typeface="Nunito SemiBold"/>
              <a:buChar char="●"/>
            </a:pPr>
            <a:r>
              <a:rPr lang="en-US" sz="2400">
                <a:solidFill>
                  <a:schemeClr val="dk1"/>
                </a:solidFill>
                <a:latin typeface="Nunito"/>
                <a:ea typeface="Nunito"/>
                <a:cs typeface="Nunito"/>
                <a:sym typeface="Nunito"/>
              </a:rPr>
              <a:t>KP lasted 9 hours on battery with 40 dispenses done from when the KP was switched to battery till the battery low threshold was realized.</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During dispensing the system voltage dips by an average 0.4V. On completion of the dispense, the voltage recovers to slightly below the starting voltage within 30 sec.</a:t>
            </a:r>
            <a:endParaRPr sz="24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0" name="Google Shape;210;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Analyze</a:t>
            </a:r>
            <a:endParaRPr/>
          </a:p>
        </p:txBody>
      </p:sp>
      <p:sp>
        <p:nvSpPr>
          <p:cNvPr id="211" name="Google Shape;211;p2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Identify possible root causes</a:t>
            </a:r>
            <a:endParaRPr/>
          </a:p>
          <a:p>
            <a:pPr indent="-342900" lvl="0" marL="457200" rtl="0" algn="l">
              <a:spcBef>
                <a:spcPts val="0"/>
              </a:spcBef>
              <a:spcAft>
                <a:spcPts val="0"/>
              </a:spcAft>
              <a:buSzPts val="1800"/>
              <a:buAutoNum type="arabicPeriod"/>
            </a:pPr>
            <a:r>
              <a:rPr lang="en-US"/>
              <a:t>Analyze the root causes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9" name="Google Shape;219;p26"/>
          <p:cNvPicPr preferRelativeResize="0"/>
          <p:nvPr/>
        </p:nvPicPr>
        <p:blipFill>
          <a:blip r:embed="rId3">
            <a:alphaModFix/>
          </a:blip>
          <a:stretch>
            <a:fillRect/>
          </a:stretch>
        </p:blipFill>
        <p:spPr>
          <a:xfrm>
            <a:off x="1546600" y="988700"/>
            <a:ext cx="9098800" cy="5283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a:t>
            </a:r>
            <a:r>
              <a:rPr lang="en-US"/>
              <a:t>gent Behaviour Analysis</a:t>
            </a:r>
            <a:endParaRPr/>
          </a:p>
        </p:txBody>
      </p:sp>
      <p:sp>
        <p:nvSpPr>
          <p:cNvPr id="226" name="Google Shape;22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p27"/>
          <p:cNvSpPr txBox="1"/>
          <p:nvPr/>
        </p:nvSpPr>
        <p:spPr>
          <a:xfrm>
            <a:off x="7673900" y="3681100"/>
            <a:ext cx="4364100" cy="2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28" name="Google Shape;228;p27"/>
          <p:cNvSpPr txBox="1"/>
          <p:nvPr>
            <p:ph idx="1" type="subTitle"/>
          </p:nvPr>
        </p:nvSpPr>
        <p:spPr>
          <a:xfrm>
            <a:off x="382525" y="1040200"/>
            <a:ext cx="11274600" cy="52203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Data for field KPs was pulled from DB and plotted to visualize the system voltage trends of 6 identified KPs. On average, the</a:t>
            </a:r>
            <a:r>
              <a:rPr lang="en-US" sz="2400"/>
              <a:t> KPs were switched on for 10h and off for the remaining 14h. This resulted in batteries not fully charging to 100% thus draining faster.</a:t>
            </a:r>
            <a:endParaRPr sz="2400"/>
          </a:p>
          <a:p>
            <a:pPr indent="0" lvl="0" marL="457200" rtl="0" algn="l">
              <a:spcBef>
                <a:spcPts val="1000"/>
              </a:spcBef>
              <a:spcAft>
                <a:spcPts val="0"/>
              </a:spcAft>
              <a:buNone/>
            </a:pPr>
            <a:r>
              <a:t/>
            </a:r>
            <a:endParaRPr sz="2400"/>
          </a:p>
        </p:txBody>
      </p:sp>
      <p:pic>
        <p:nvPicPr>
          <p:cNvPr id="229" name="Google Shape;229;p27"/>
          <p:cNvPicPr preferRelativeResize="0"/>
          <p:nvPr/>
        </p:nvPicPr>
        <p:blipFill rotWithShape="1">
          <a:blip r:embed="rId3">
            <a:alphaModFix/>
          </a:blip>
          <a:srcRect b="10445" l="0" r="41152" t="4077"/>
          <a:stretch/>
        </p:blipFill>
        <p:spPr>
          <a:xfrm>
            <a:off x="1848138" y="2949800"/>
            <a:ext cx="8495733" cy="3310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